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495" r:id="rId1"/>
  </p:sldMasterIdLst>
  <p:notesMasterIdLst>
    <p:notesMasterId r:id="rId48"/>
  </p:notesMasterIdLst>
  <p:handoutMasterIdLst>
    <p:handoutMasterId r:id="rId49"/>
  </p:handoutMasterIdLst>
  <p:sldIdLst>
    <p:sldId id="256" r:id="rId2"/>
    <p:sldId id="421" r:id="rId3"/>
    <p:sldId id="422" r:id="rId4"/>
    <p:sldId id="426" r:id="rId5"/>
    <p:sldId id="397" r:id="rId6"/>
    <p:sldId id="398" r:id="rId7"/>
    <p:sldId id="399" r:id="rId8"/>
    <p:sldId id="416" r:id="rId9"/>
    <p:sldId id="427" r:id="rId10"/>
    <p:sldId id="432" r:id="rId11"/>
    <p:sldId id="433" r:id="rId12"/>
    <p:sldId id="434" r:id="rId13"/>
    <p:sldId id="436" r:id="rId14"/>
    <p:sldId id="439" r:id="rId15"/>
    <p:sldId id="440" r:id="rId16"/>
    <p:sldId id="441" r:id="rId17"/>
    <p:sldId id="442" r:id="rId18"/>
    <p:sldId id="443" r:id="rId19"/>
    <p:sldId id="444" r:id="rId20"/>
    <p:sldId id="445" r:id="rId21"/>
    <p:sldId id="404" r:id="rId22"/>
    <p:sldId id="431" r:id="rId23"/>
    <p:sldId id="430" r:id="rId24"/>
    <p:sldId id="417" r:id="rId25"/>
    <p:sldId id="418" r:id="rId26"/>
    <p:sldId id="419" r:id="rId27"/>
    <p:sldId id="420" r:id="rId28"/>
    <p:sldId id="428" r:id="rId29"/>
    <p:sldId id="415" r:id="rId30"/>
    <p:sldId id="405" r:id="rId31"/>
    <p:sldId id="438" r:id="rId32"/>
    <p:sldId id="414" r:id="rId33"/>
    <p:sldId id="400" r:id="rId34"/>
    <p:sldId id="408" r:id="rId35"/>
    <p:sldId id="402" r:id="rId36"/>
    <p:sldId id="406" r:id="rId37"/>
    <p:sldId id="407" r:id="rId38"/>
    <p:sldId id="446" r:id="rId39"/>
    <p:sldId id="410" r:id="rId40"/>
    <p:sldId id="411" r:id="rId41"/>
    <p:sldId id="401" r:id="rId42"/>
    <p:sldId id="412" r:id="rId43"/>
    <p:sldId id="423" r:id="rId44"/>
    <p:sldId id="435" r:id="rId45"/>
    <p:sldId id="367" r:id="rId46"/>
    <p:sldId id="333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0E5EA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713" autoAdjust="0"/>
    <p:restoredTop sz="89964" autoAdjust="0"/>
  </p:normalViewPr>
  <p:slideViewPr>
    <p:cSldViewPr snapToGrid="0" snapToObjects="1">
      <p:cViewPr varScale="1">
        <p:scale>
          <a:sx n="104" d="100"/>
          <a:sy n="104" d="100"/>
        </p:scale>
        <p:origin x="-182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239D8-9946-CA43-8D24-8F75F9EC746F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555D0-D576-144C-A110-33DEAAC5A4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570718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3C4F2-547F-4EAC-A4FB-1991884D518B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45946-0CF3-4C0F-AF5C-F563F65A0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75180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engineland.com/the-b2b-marketers-guide-to-baidu-seo-180658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83453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http://mysiteauditor.com/blog/top-10-most-important-seo-tips-for-url-optimization/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http://mysiteauditor.com/blog/top-10-most-important-seo-tips-for-url-optimization/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https://www.searchenginejournal.com/image-alt-text-vs-image-title-whats-the-difference/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fact that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Baidu’s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Chinese-language search engine considers the keywords and description meta tag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a major factor in its search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95E4D3-92F1-F74E-BDA8-3EA24612ADAC}" type="datetime2">
              <a:rPr lang="en-US" smtClean="0"/>
              <a:pPr/>
              <a:t>Tuesday, January 19,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58C7B7-FC72-9D41-BEE1-BB86D4F232B4}" type="datetime2">
              <a:rPr lang="en-US" smtClean="0"/>
              <a:pPr/>
              <a:t>Tuesday, January 19,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37682"/>
            <a:ext cx="2057400" cy="54255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37682"/>
            <a:ext cx="6019800" cy="5425599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6E821B-96E8-764D-BF74-9827494534E4}" type="datetime2">
              <a:rPr lang="en-US" smtClean="0"/>
              <a:pPr/>
              <a:t>Tuesday, January 19,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2186"/>
            <a:ext cx="8229600" cy="7390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0900"/>
            <a:ext cx="8229600" cy="41576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89BD2-8F64-7D49-B0EC-A10964D418B9}" type="datetime2">
              <a:rPr lang="en-US" smtClean="0"/>
              <a:pPr/>
              <a:t>Tuesday, January 19,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66F277-A6C8-D74E-AD9A-DEDC5E2BD837}" type="datetime2">
              <a:rPr lang="en-US" smtClean="0"/>
              <a:pPr/>
              <a:t>Tuesday, January 19,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425"/>
            <a:ext cx="8229600" cy="6325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06600"/>
            <a:ext cx="4038600" cy="411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06600"/>
            <a:ext cx="4038600" cy="411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B6B04E-5C92-7445-BA45-A4E3769C0C5A}" type="datetime2">
              <a:rPr lang="en-US" smtClean="0"/>
              <a:pPr/>
              <a:t>Tuesday, January 19, 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424"/>
            <a:ext cx="8229600" cy="85875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1219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048001"/>
            <a:ext cx="4040188" cy="3078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1219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048001"/>
            <a:ext cx="4041775" cy="3078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8670BD-E6C9-264B-B690-760DD144ACC6}" type="datetime2">
              <a:rPr lang="en-US" smtClean="0"/>
              <a:pPr/>
              <a:t>Tuesday, January 19, 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7824"/>
            <a:ext cx="8229600" cy="8587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675A36-41C1-3640-8C6B-1BC6AFC60484}" type="datetime2">
              <a:rPr lang="en-US" smtClean="0"/>
              <a:pPr/>
              <a:t>Tuesday, January 19, 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7F365B-D897-1947-952A-6C45D93ACDC1}" type="datetime2">
              <a:rPr lang="en-US" smtClean="0"/>
              <a:pPr/>
              <a:t>Tuesday, January 19, 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5100"/>
            <a:ext cx="3008313" cy="787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46910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EF7792-C4C4-FC44-A7F5-725EC2CD30B1}" type="datetime2">
              <a:rPr lang="en-US" smtClean="0"/>
              <a:pPr/>
              <a:t>Tuesday, January 19, 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333499"/>
            <a:ext cx="5486400" cy="33940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13829E-7EE3-3944-BE84-808F00A9FAF3}" type="datetime2">
              <a:rPr lang="en-US" smtClean="0"/>
              <a:pPr/>
              <a:t>Tuesday, January 19, 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297825"/>
            <a:ext cx="8229600" cy="59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892302"/>
            <a:ext cx="8229600" cy="438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4500" y="65468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defRPr>
            </a:lvl1pPr>
          </a:lstStyle>
          <a:p>
            <a:fld id="{92714F1E-B45D-F141-BCEC-0A4A490D9DB7}" type="datetime2">
              <a:rPr lang="en-US" smtClean="0"/>
              <a:pPr/>
              <a:t>Tuesday, January 19,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13100" y="65468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defRPr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68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defRPr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96" r:id="rId1"/>
    <p:sldLayoutId id="2147485497" r:id="rId2"/>
    <p:sldLayoutId id="2147485498" r:id="rId3"/>
    <p:sldLayoutId id="2147485499" r:id="rId4"/>
    <p:sldLayoutId id="2147485500" r:id="rId5"/>
    <p:sldLayoutId id="2147485501" r:id="rId6"/>
    <p:sldLayoutId id="2147485502" r:id="rId7"/>
    <p:sldLayoutId id="2147485503" r:id="rId8"/>
    <p:sldLayoutId id="2147485504" r:id="rId9"/>
    <p:sldLayoutId id="2147485505" r:id="rId10"/>
    <p:sldLayoutId id="2147485506" r:id="rId11"/>
  </p:sldLayoutIdLst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jpe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tools/debu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developers.facebook.com/blog/post/2012/02/15/early-success-stories--timeline-apps-and-open-graph/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-creator.org/event.ph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tructured-data/testing-tool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mydomain.com/pupies-adorably-confused-by-rainbow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dn07.mydomain.cc/9rf7e2/i?HXID=iaj34089jgt30hgqa3&amp;qry=f" TargetMode="External"/><Relationship Id="rId4" Type="http://schemas.openxmlformats.org/officeDocument/2006/relationships/hyperlink" Target="http://www.mydomain.com/pub/post?ID=77&amp;kw=puppies+confus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/topic-nam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://www1.macys.com/shop/" TargetMode="External"/><Relationship Id="rId4" Type="http://schemas.openxmlformats.org/officeDocument/2006/relationships/hyperlink" Target="http://www.example.com/?p=57854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/best-content" TargetMode="External"/><Relationship Id="rId7" Type="http://schemas.openxmlformats.org/officeDocument/2006/relationships/image" Target="../media/image4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://www.example.com/sub/Bad_Link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webmasters/tools/home?hl=en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eositecheckup.com/" TargetMode="External"/><Relationship Id="rId5" Type="http://schemas.openxmlformats.org/officeDocument/2006/relationships/hyperlink" Target="https://developers.facebook.com/tools/debug/" TargetMode="External"/><Relationship Id="rId4" Type="http://schemas.openxmlformats.org/officeDocument/2006/relationships/hyperlink" Target="https://developers.google.com/structured-data/testing-tool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press.org/plugins/wordpress-seo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s://wordpress.org/plugins/all-in-one-seo-pack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ability-score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lancepollard.com/complete-list-of-html-meta-tags/" TargetMode="External"/><Relationship Id="rId7" Type="http://schemas.openxmlformats.org/officeDocument/2006/relationships/hyperlink" Target="http://webmasters.stackexchange.com/questions/403/how-should-i-structure-my-urls-for-both-seo-and-localization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z.com/learn/seo/meta-description" TargetMode="External"/><Relationship Id="rId5" Type="http://schemas.openxmlformats.org/officeDocument/2006/relationships/hyperlink" Target="http://searchengineland.com/figz/wp-content/seloads/2013/10/nofollowtag-1000-2919.png" TargetMode="External"/><Relationship Id="rId4" Type="http://schemas.openxmlformats.org/officeDocument/2006/relationships/hyperlink" Target="http://www.wordstream.com/meta-tag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yoast.com/flesch-reading-ease-score/" TargetMode="External"/><Relationship Id="rId7" Type="http://schemas.openxmlformats.org/officeDocument/2006/relationships/hyperlink" Target="http://www.webmarketingnow.com/tips/meta-tags-uncovered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acklinko.com/google-ranking-factors" TargetMode="External"/><Relationship Id="rId5" Type="http://schemas.openxmlformats.org/officeDocument/2006/relationships/hyperlink" Target="http://diythemes.com/thesis/wordpress-seo-image-optimization/" TargetMode="External"/><Relationship Id="rId4" Type="http://schemas.openxmlformats.org/officeDocument/2006/relationships/hyperlink" Target="http://www.cyberalert.com/blog/index.php/the-guide-to-creating-and-optimizing-metadata-for-seo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-creator.org/event.php" TargetMode="External"/><Relationship Id="rId7" Type="http://schemas.openxmlformats.org/officeDocument/2006/relationships/hyperlink" Target="https://moz.com/blog/15-seo-best-practices-for-structuring-url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ordtracker.com/academy/learn-seo/technical-guides/seo-clean-urls" TargetMode="External"/><Relationship Id="rId5" Type="http://schemas.openxmlformats.org/officeDocument/2006/relationships/hyperlink" Target="https://www.searchenginejournal.com/five-steps-to-seo-friendly-site-url-structure/" TargetMode="External"/><Relationship Id="rId4" Type="http://schemas.openxmlformats.org/officeDocument/2006/relationships/hyperlink" Target="http://mysiteauditor.com/blog/top-10-most-important-seo-tips-for-url-optimizatio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tools/debug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vidwalsh.name/twitter-cards" TargetMode="External"/><Relationship Id="rId4" Type="http://schemas.openxmlformats.org/officeDocument/2006/relationships/hyperlink" Target="http://ogp.me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lancepollard.com/complete-list-of-html-meta-tag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1501"/>
            <a:ext cx="7772400" cy="1470025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5400" b="1" dirty="0" smtClean="0">
                <a:solidFill>
                  <a:schemeClr val="accent6">
                    <a:lumMod val="75000"/>
                  </a:schemeClr>
                </a:solidFill>
                <a:latin typeface="Constantia" pitchFamily="18" charset="0"/>
              </a:rPr>
              <a:t>Google SEO</a:t>
            </a:r>
            <a:endParaRPr lang="en-US" sz="5400" b="1" dirty="0">
              <a:solidFill>
                <a:schemeClr val="accent6">
                  <a:lumMod val="75000"/>
                </a:schemeClr>
              </a:solidFill>
              <a:latin typeface="Constant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026190"/>
            <a:ext cx="6076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CHƯƠNG TRÌNH ĐÀO TẠO NHÂN VIÊN </a:t>
            </a: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1187" y="6232112"/>
            <a:ext cx="2552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</a:rPr>
              <a:t>HANOI – NOV, 2015 </a:t>
            </a:r>
            <a:endParaRPr lang="en-US" sz="2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78662" y="3907095"/>
            <a:ext cx="3899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 smtClean="0">
                <a:solidFill>
                  <a:srgbClr val="0E5EA5"/>
                </a:solidFill>
              </a:rPr>
              <a:t>Trình</a:t>
            </a:r>
            <a:r>
              <a:rPr lang="en-US" sz="2000" b="1" i="1" dirty="0" smtClean="0">
                <a:solidFill>
                  <a:srgbClr val="0E5EA5"/>
                </a:solidFill>
              </a:rPr>
              <a:t> </a:t>
            </a:r>
            <a:r>
              <a:rPr lang="en-US" sz="2000" b="1" i="1" dirty="0" err="1" smtClean="0">
                <a:solidFill>
                  <a:srgbClr val="0E5EA5"/>
                </a:solidFill>
              </a:rPr>
              <a:t>bày</a:t>
            </a:r>
            <a:r>
              <a:rPr lang="en-US" sz="2000" b="1" i="1" dirty="0" smtClean="0">
                <a:solidFill>
                  <a:srgbClr val="0E5EA5"/>
                </a:solidFill>
              </a:rPr>
              <a:t>: </a:t>
            </a:r>
            <a:r>
              <a:rPr lang="en-US" sz="2000" b="1" i="1" dirty="0" err="1" smtClean="0">
                <a:solidFill>
                  <a:srgbClr val="0E5EA5"/>
                </a:solidFill>
              </a:rPr>
              <a:t>Vũ</a:t>
            </a:r>
            <a:r>
              <a:rPr lang="en-US" sz="2000" b="1" i="1" dirty="0" smtClean="0">
                <a:solidFill>
                  <a:srgbClr val="0E5EA5"/>
                </a:solidFill>
              </a:rPr>
              <a:t> Quang </a:t>
            </a:r>
            <a:r>
              <a:rPr lang="en-US" sz="2000" b="1" i="1" dirty="0" err="1" smtClean="0">
                <a:solidFill>
                  <a:srgbClr val="0E5EA5"/>
                </a:solidFill>
              </a:rPr>
              <a:t>Sơn</a:t>
            </a:r>
            <a:endParaRPr lang="en-US" sz="2000" b="1" i="1" dirty="0">
              <a:solidFill>
                <a:srgbClr val="0E5EA5"/>
              </a:solidFill>
            </a:endParaRPr>
          </a:p>
        </p:txBody>
      </p:sp>
      <p:pic>
        <p:nvPicPr>
          <p:cNvPr id="3076" name="Picture 4" descr="C:\Users\sonvq\Desktop\giphy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795" y="3015806"/>
            <a:ext cx="5284310" cy="3170586"/>
          </a:xfrm>
          <a:prstGeom prst="rect">
            <a:avLst/>
          </a:prstGeom>
          <a:noFill/>
        </p:spPr>
      </p:pic>
      <p:pic>
        <p:nvPicPr>
          <p:cNvPr id="3077" name="Picture 5" descr="D:\backup desktop 04122015\Son Image\chicken.gif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77843" y="3373755"/>
            <a:ext cx="933450" cy="933450"/>
          </a:xfrm>
          <a:prstGeom prst="rect">
            <a:avLst/>
          </a:prstGeom>
          <a:noFill/>
        </p:spPr>
      </p:pic>
      <p:pic>
        <p:nvPicPr>
          <p:cNvPr id="2059" name="Picture 11" descr="C:\Users\sonvq\Desktop\seoimag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18224" y="799976"/>
            <a:ext cx="2416048" cy="18748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16866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Open Graph </a:t>
            </a:r>
            <a:r>
              <a:rPr lang="en-US" b="1" i="1" dirty="0" smtClean="0">
                <a:latin typeface="Avenir Medium"/>
              </a:rPr>
              <a:t>Preview</a:t>
            </a:r>
            <a:endParaRPr lang="en-US" b="1" dirty="0">
              <a:latin typeface="Avenir Medium"/>
            </a:endParaRPr>
          </a:p>
        </p:txBody>
      </p:sp>
      <p:pic>
        <p:nvPicPr>
          <p:cNvPr id="7170" name="Picture 2" descr="C:\Users\sonvq\Desktop\2016-01-21_18-42-1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162" y="1842896"/>
            <a:ext cx="8467344" cy="465638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1861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Open </a:t>
            </a:r>
            <a:r>
              <a:rPr lang="en-US" i="1" dirty="0" smtClean="0">
                <a:latin typeface="Avenir Medium"/>
              </a:rPr>
              <a:t>Graph, </a:t>
            </a:r>
            <a:r>
              <a:rPr lang="en-US" b="1" i="1" dirty="0" smtClean="0">
                <a:latin typeface="Avenir Medium"/>
              </a:rPr>
              <a:t>how</a:t>
            </a:r>
            <a:r>
              <a:rPr lang="en-US" i="1" dirty="0" smtClean="0">
                <a:latin typeface="Avenir Medium"/>
              </a:rPr>
              <a:t> to?</a:t>
            </a:r>
            <a:endParaRPr lang="en-US" dirty="0">
              <a:latin typeface="Avenir Medium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435608"/>
            <a:ext cx="8606672" cy="5193793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</a:rPr>
              <a:t>Required</a:t>
            </a:r>
            <a:r>
              <a:rPr lang="en-US" sz="2200" b="1" dirty="0" smtClean="0">
                <a:solidFill>
                  <a:srgbClr val="FF0000"/>
                </a:solidFill>
                <a:latin typeface="Cambria" pitchFamily="18" charset="0"/>
              </a:rPr>
              <a:t>*</a:t>
            </a:r>
            <a:r>
              <a:rPr lang="en-US" sz="2200" dirty="0" smtClean="0">
                <a:latin typeface="Cambria" pitchFamily="18" charset="0"/>
              </a:rPr>
              <a:t>: 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title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type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image</a:t>
            </a:r>
          </a:p>
          <a:p>
            <a:pPr lvl="1"/>
            <a:r>
              <a:rPr lang="en-US" sz="1800" dirty="0" err="1" smtClean="0">
                <a:latin typeface="Cambria" pitchFamily="18" charset="0"/>
              </a:rPr>
              <a:t>url</a:t>
            </a:r>
            <a:endParaRPr lang="en-US" sz="1800" dirty="0">
              <a:latin typeface="Cambria" pitchFamily="18" charset="0"/>
            </a:endParaRPr>
          </a:p>
        </p:txBody>
      </p:sp>
      <p:pic>
        <p:nvPicPr>
          <p:cNvPr id="8196" name="Picture 4" descr="C:\Users\sonvq\Desktop\Screenshot_1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" y="3775710"/>
            <a:ext cx="9101138" cy="25153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256032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Open </a:t>
            </a:r>
            <a:r>
              <a:rPr lang="en-US" i="1" dirty="0" smtClean="0">
                <a:latin typeface="Avenir Medium"/>
              </a:rPr>
              <a:t>Graph, </a:t>
            </a:r>
            <a:r>
              <a:rPr lang="en-US" b="1" i="1" dirty="0" smtClean="0">
                <a:latin typeface="Avenir Medium"/>
              </a:rPr>
              <a:t>debug, update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995046"/>
            <a:ext cx="8229600" cy="5283517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https://developers.facebook.com/tools/debug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9218" name="Picture 2" descr="C:\Users\sonvq\Desktop\Screenshot_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7261" y="1513493"/>
            <a:ext cx="7332339" cy="52030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256032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Open </a:t>
            </a:r>
            <a:r>
              <a:rPr lang="en-US" i="1" dirty="0" smtClean="0">
                <a:latin typeface="Avenir Medium"/>
              </a:rPr>
              <a:t>Graph, </a:t>
            </a:r>
            <a:r>
              <a:rPr lang="en-US" b="1" i="1" dirty="0" smtClean="0">
                <a:latin typeface="Avenir Medium"/>
              </a:rPr>
              <a:t>result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51662"/>
            <a:ext cx="8229600" cy="5283517"/>
          </a:xfrm>
        </p:spPr>
        <p:txBody>
          <a:bodyPr/>
          <a:lstStyle/>
          <a:p>
            <a:r>
              <a:rPr lang="en-US" sz="2200" b="1" dirty="0" err="1" smtClean="0">
                <a:solidFill>
                  <a:srgbClr val="0000FF"/>
                </a:solidFill>
                <a:latin typeface="Cambria" pitchFamily="18" charset="0"/>
              </a:rPr>
              <a:t>Pinterest</a:t>
            </a:r>
            <a:r>
              <a:rPr lang="en-US" sz="2200" dirty="0" smtClean="0">
                <a:latin typeface="Cambria" pitchFamily="18" charset="0"/>
              </a:rPr>
              <a:t> 60% increase in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visits</a:t>
            </a:r>
          </a:p>
          <a:p>
            <a:pPr>
              <a:buNone/>
            </a:pPr>
            <a:endParaRPr lang="vi-VN" sz="2200" dirty="0" smtClean="0">
              <a:latin typeface="Cambria" pitchFamily="18" charset="0"/>
            </a:endParaRPr>
          </a:p>
          <a:p>
            <a:r>
              <a:rPr lang="vi-VN" sz="2200" b="1" dirty="0" smtClean="0">
                <a:solidFill>
                  <a:srgbClr val="0000FF"/>
                </a:solidFill>
                <a:latin typeface="Cambria" pitchFamily="18" charset="0"/>
              </a:rPr>
              <a:t>Pose</a:t>
            </a:r>
            <a:r>
              <a:rPr lang="vi-VN" sz="2200" dirty="0" smtClean="0">
                <a:latin typeface="Cambria" pitchFamily="18" charset="0"/>
              </a:rPr>
              <a:t> 5X increase in daily web </a:t>
            </a: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</a:rPr>
              <a:t>signup</a:t>
            </a:r>
          </a:p>
          <a:p>
            <a:endParaRPr lang="vi-VN" sz="2200" dirty="0" smtClean="0">
              <a:latin typeface="Cambria" pitchFamily="18" charset="0"/>
            </a:endParaRPr>
          </a:p>
          <a:p>
            <a:r>
              <a:rPr lang="vi-VN" sz="2200" b="1" dirty="0" smtClean="0">
                <a:solidFill>
                  <a:srgbClr val="0000FF"/>
                </a:solidFill>
                <a:latin typeface="Cambria" pitchFamily="18" charset="0"/>
              </a:rPr>
              <a:t>Foodily</a:t>
            </a:r>
            <a:r>
              <a:rPr lang="vi-VN" sz="2200" dirty="0" smtClean="0">
                <a:latin typeface="Cambria" pitchFamily="18" charset="0"/>
              </a:rPr>
              <a:t> 4X increase in </a:t>
            </a: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</a:rPr>
              <a:t>new users</a:t>
            </a:r>
          </a:p>
          <a:p>
            <a:endParaRPr lang="vi-VN" sz="2200" dirty="0" smtClean="0">
              <a:latin typeface="Cambria" pitchFamily="18" charset="0"/>
            </a:endParaRPr>
          </a:p>
          <a:p>
            <a:r>
              <a:rPr lang="vi-VN" sz="2200" b="1" dirty="0" smtClean="0">
                <a:solidFill>
                  <a:srgbClr val="0000FF"/>
                </a:solidFill>
                <a:latin typeface="Cambria" pitchFamily="18" charset="0"/>
              </a:rPr>
              <a:t>Fab.com</a:t>
            </a:r>
            <a:r>
              <a:rPr lang="vi-VN" sz="2200" dirty="0" smtClean="0">
                <a:latin typeface="Cambria" pitchFamily="18" charset="0"/>
              </a:rPr>
              <a:t> 50% increase in </a:t>
            </a: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</a:rPr>
              <a:t>traffic</a:t>
            </a:r>
            <a:r>
              <a:rPr lang="vi-VN" sz="2200" dirty="0" smtClean="0">
                <a:latin typeface="Cambria" pitchFamily="18" charset="0"/>
              </a:rPr>
              <a:t> from FB</a:t>
            </a:r>
          </a:p>
          <a:p>
            <a:endParaRPr lang="vi-VN" sz="2200" dirty="0" smtClean="0">
              <a:latin typeface="Cambria" pitchFamily="18" charset="0"/>
            </a:endParaRPr>
          </a:p>
          <a:p>
            <a:r>
              <a:rPr lang="vi-VN" sz="2200" b="1" dirty="0" smtClean="0">
                <a:solidFill>
                  <a:srgbClr val="0000FF"/>
                </a:solidFill>
                <a:latin typeface="Cambria" pitchFamily="18" charset="0"/>
              </a:rPr>
              <a:t>Artfinder</a:t>
            </a:r>
            <a:r>
              <a:rPr lang="vi-VN" sz="2200" dirty="0" smtClean="0">
                <a:latin typeface="Cambria" pitchFamily="18" charset="0"/>
              </a:rPr>
              <a:t> 60% increase in </a:t>
            </a: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</a:rPr>
              <a:t>time </a:t>
            </a: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</a:rPr>
              <a:t>spent</a:t>
            </a:r>
          </a:p>
          <a:p>
            <a:endParaRPr lang="vi-VN" sz="2200" dirty="0" smtClean="0">
              <a:latin typeface="Cambria" pitchFamily="18" charset="0"/>
            </a:endParaRPr>
          </a:p>
          <a:p>
            <a:endParaRPr lang="vi-VN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  <a:hlinkClick r:id="rId3"/>
              </a:rPr>
              <a:t>https://developers.facebook.com/blog/post/2012/02/15/early-success-stories--timeline-apps-and-open-graph/</a:t>
            </a:r>
            <a:endParaRPr lang="en-US" sz="2200" dirty="0" smtClean="0">
              <a:latin typeface="Cambria" pitchFamily="18" charset="0"/>
            </a:endParaRPr>
          </a:p>
          <a:p>
            <a:endParaRPr lang="en-US" sz="2200" dirty="0">
              <a:latin typeface="Cambria" pitchFamily="18" charset="0"/>
            </a:endParaRPr>
          </a:p>
        </p:txBody>
      </p:sp>
      <p:pic>
        <p:nvPicPr>
          <p:cNvPr id="10242" name="Picture 2" descr="C:\Users\sonvq\Desktop\pinterest_badge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2240" y="1129410"/>
            <a:ext cx="827406" cy="827406"/>
          </a:xfrm>
          <a:prstGeom prst="rect">
            <a:avLst/>
          </a:prstGeom>
          <a:noFill/>
        </p:spPr>
      </p:pic>
      <p:pic>
        <p:nvPicPr>
          <p:cNvPr id="10245" name="Picture 5" descr="C:\Users\sonvq\Desktop\Screenshot_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18586" y="4595120"/>
            <a:ext cx="2216086" cy="495802"/>
          </a:xfrm>
          <a:prstGeom prst="rect">
            <a:avLst/>
          </a:prstGeom>
          <a:noFill/>
        </p:spPr>
      </p:pic>
      <p:pic>
        <p:nvPicPr>
          <p:cNvPr id="10247" name="Picture 7" descr="C:\Users\sonvq\Desktop\Pose_Logo-e136322199098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81426" y="2120201"/>
            <a:ext cx="806767" cy="567564"/>
          </a:xfrm>
          <a:prstGeom prst="rect">
            <a:avLst/>
          </a:prstGeom>
          <a:noFill/>
        </p:spPr>
      </p:pic>
      <p:pic>
        <p:nvPicPr>
          <p:cNvPr id="10250" name="Picture 10" descr="C:\Users\sonvq\Desktop\Layer-0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27146" y="2821494"/>
            <a:ext cx="808673" cy="808673"/>
          </a:xfrm>
          <a:prstGeom prst="rect">
            <a:avLst/>
          </a:prstGeom>
          <a:noFill/>
        </p:spPr>
      </p:pic>
      <p:pic>
        <p:nvPicPr>
          <p:cNvPr id="10251" name="Picture 11" descr="C:\Users\sonvq\Desktop\fab_logo_3_0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726755" y="3821825"/>
            <a:ext cx="1063933" cy="413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408314" y="256032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Twitter card</a:t>
            </a:r>
            <a:r>
              <a:rPr lang="vi-VN" b="1" i="1" dirty="0" smtClean="0">
                <a:latin typeface="Avenir Medium"/>
              </a:rPr>
              <a:t> overview</a:t>
            </a:r>
            <a:endParaRPr lang="en-US" b="1" dirty="0">
              <a:latin typeface="Avenir Medium"/>
            </a:endParaRPr>
          </a:p>
        </p:txBody>
      </p:sp>
      <p:pic>
        <p:nvPicPr>
          <p:cNvPr id="11272" name="Picture 8" descr="C:\Users\sonvq\Desktop\Untitled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9" y="2005901"/>
            <a:ext cx="9136281" cy="4852099"/>
          </a:xfrm>
          <a:prstGeom prst="rect">
            <a:avLst/>
          </a:prstGeom>
          <a:noFill/>
        </p:spPr>
      </p:pic>
      <p:sp>
        <p:nvSpPr>
          <p:cNvPr id="17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216152"/>
            <a:ext cx="8606672" cy="5413249"/>
          </a:xfrm>
        </p:spPr>
        <p:txBody>
          <a:bodyPr/>
          <a:lstStyle/>
          <a:p>
            <a:r>
              <a:rPr lang="vi-VN" sz="2200" b="1" dirty="0" smtClean="0">
                <a:solidFill>
                  <a:srgbClr val="0000FF"/>
                </a:solidFill>
                <a:latin typeface="Cambria" pitchFamily="18" charset="0"/>
              </a:rPr>
              <a:t>Types</a:t>
            </a:r>
            <a:r>
              <a:rPr lang="vi-VN" sz="2200" dirty="0" smtClean="0">
                <a:latin typeface="Cambria" pitchFamily="18" charset="0"/>
              </a:rPr>
              <a:t>: Summary, Photo, Gallery, App, Player, Product</a:t>
            </a:r>
            <a:endParaRPr lang="en-US" sz="22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408314" y="625539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Twitter card, </a:t>
            </a:r>
            <a:r>
              <a:rPr lang="vi-VN" b="1" i="1" dirty="0" smtClean="0">
                <a:latin typeface="Avenir Medium"/>
              </a:rPr>
              <a:t>how</a:t>
            </a:r>
            <a:r>
              <a:rPr lang="vi-VN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pic>
        <p:nvPicPr>
          <p:cNvPr id="12290" name="Picture 2" descr="C:\Users\sonvq\Desktop\Screenshot_1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57574"/>
            <a:ext cx="9144000" cy="2595753"/>
          </a:xfrm>
          <a:prstGeom prst="rect">
            <a:avLst/>
          </a:prstGeom>
          <a:noFill/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23850" y="1435608"/>
            <a:ext cx="8606672" cy="519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Required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*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: 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card</a:t>
            </a:r>
            <a:endParaRPr lang="vi-VN" dirty="0" smtClean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kumimoji="0" lang="vi-V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site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vi-V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title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vi-V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description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37160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Twitter card</a:t>
            </a:r>
            <a:r>
              <a:rPr lang="en-US" i="1" dirty="0" smtClean="0">
                <a:latin typeface="Avenir Medium"/>
              </a:rPr>
              <a:t>, </a:t>
            </a:r>
            <a:r>
              <a:rPr lang="en-US" b="1" i="1" dirty="0" smtClean="0">
                <a:latin typeface="Avenir Medium"/>
              </a:rPr>
              <a:t>debug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876174"/>
            <a:ext cx="8229600" cy="5402389"/>
          </a:xfrm>
        </p:spPr>
        <p:txBody>
          <a:bodyPr/>
          <a:lstStyle/>
          <a:p>
            <a:r>
              <a:rPr lang="en-US" dirty="0" smtClean="0"/>
              <a:t>https://</a:t>
            </a:r>
            <a:r>
              <a:rPr lang="en-US" dirty="0" smtClean="0"/>
              <a:t>cards-dev.twitter.com/validator</a:t>
            </a:r>
            <a:endParaRPr lang="vi-VN" dirty="0" smtClean="0"/>
          </a:p>
          <a:p>
            <a:endParaRPr lang="en-US" dirty="0"/>
          </a:p>
        </p:txBody>
      </p:sp>
      <p:pic>
        <p:nvPicPr>
          <p:cNvPr id="13315" name="Picture 3" descr="C:\Users\sonvq\Desktop\Screenshot_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63040"/>
            <a:ext cx="9144000" cy="540505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256032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Twitter card</a:t>
            </a:r>
            <a:r>
              <a:rPr lang="en-US" i="1" dirty="0" smtClean="0">
                <a:latin typeface="Avenir Medium"/>
              </a:rPr>
              <a:t>, </a:t>
            </a:r>
            <a:r>
              <a:rPr lang="en-US" b="1" i="1" dirty="0" smtClean="0">
                <a:latin typeface="Avenir Medium"/>
              </a:rPr>
              <a:t>result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pic>
        <p:nvPicPr>
          <p:cNvPr id="14340" name="Picture 4" descr="C:\Users\sonvq\Desktop\Screenshot_1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8288" y="1040766"/>
            <a:ext cx="3733800" cy="149212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14338" name="Picture 2" descr="C:\Users\sonvq\Desktop\Screenshot_1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52088" y="1728216"/>
            <a:ext cx="5391912" cy="512064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270573"/>
            <a:ext cx="8229600" cy="739014"/>
          </a:xfrm>
        </p:spPr>
        <p:txBody>
          <a:bodyPr/>
          <a:lstStyle/>
          <a:p>
            <a:r>
              <a:rPr lang="vi-VN" b="1" i="1" dirty="0" smtClean="0">
                <a:latin typeface="Avenir Medium"/>
              </a:rPr>
              <a:t>Schema.org, </a:t>
            </a:r>
            <a:r>
              <a:rPr lang="en-US" b="1" i="1" dirty="0" smtClean="0">
                <a:latin typeface="Avenir Medium"/>
              </a:rPr>
              <a:t>Structured </a:t>
            </a:r>
            <a:r>
              <a:rPr lang="en-US" b="1" i="1" dirty="0" smtClean="0">
                <a:latin typeface="Avenir Medium"/>
              </a:rPr>
              <a:t>Data</a:t>
            </a:r>
            <a:endParaRPr lang="en-US" dirty="0">
              <a:latin typeface="Avenir Medium"/>
            </a:endParaRPr>
          </a:p>
        </p:txBody>
      </p:sp>
      <p:pic>
        <p:nvPicPr>
          <p:cNvPr id="15363" name="Picture 3" descr="C:\Users\sonvq\Desktop\Screenshot_2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09" y="2066942"/>
            <a:ext cx="5922367" cy="11641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15364" name="Picture 4" descr="C:\Users\sonvq\Desktop\Untitled555.png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76962" y="5147179"/>
            <a:ext cx="5217414" cy="158280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15365" name="Picture 5" descr="C:\Users\sonvq\Desktop\Screenshot_19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62663" y="3456050"/>
            <a:ext cx="5095875" cy="149085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8" name="Right Arrow 7"/>
          <p:cNvSpPr/>
          <p:nvPr/>
        </p:nvSpPr>
        <p:spPr>
          <a:xfrm>
            <a:off x="6281928" y="2560320"/>
            <a:ext cx="649224" cy="1463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41464" y="2439662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 smtClean="0">
                <a:solidFill>
                  <a:srgbClr val="0000FF"/>
                </a:solidFill>
              </a:rPr>
              <a:t>Product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33728" y="395756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 smtClean="0">
                <a:solidFill>
                  <a:srgbClr val="0000FF"/>
                </a:solidFill>
              </a:rPr>
              <a:t>Recipes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6520" y="577722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 smtClean="0">
                <a:solidFill>
                  <a:srgbClr val="0000FF"/>
                </a:solidFill>
              </a:rPr>
              <a:t>Events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0800000">
            <a:off x="2807207" y="4076438"/>
            <a:ext cx="649224" cy="1463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602224" y="5899666"/>
            <a:ext cx="649224" cy="1463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C:\Users\sonvq\Desktop\Screenshot_23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8167" y="1155891"/>
            <a:ext cx="7278687" cy="514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1472184"/>
            <a:ext cx="8229600" cy="4806379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schema-creator.org/event.php</a:t>
            </a:r>
            <a:endParaRPr lang="vi-VN" dirty="0" smtClean="0"/>
          </a:p>
          <a:p>
            <a:endParaRPr lang="en-US" dirty="0"/>
          </a:p>
        </p:txBody>
      </p:sp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627770" y="56692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Structured Data</a:t>
            </a:r>
            <a:r>
              <a:rPr lang="vi-VN" i="1" dirty="0" smtClean="0">
                <a:latin typeface="Avenir Medium"/>
              </a:rPr>
              <a:t>, </a:t>
            </a:r>
            <a:r>
              <a:rPr lang="vi-VN" b="1" i="1" dirty="0" smtClean="0">
                <a:latin typeface="Avenir Medium"/>
              </a:rPr>
              <a:t>how to</a:t>
            </a:r>
            <a:r>
              <a:rPr lang="vi-VN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pic>
        <p:nvPicPr>
          <p:cNvPr id="16387" name="Picture 3" descr="C:\Users\sonvq\Desktop\Screenshot_2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261613"/>
            <a:ext cx="9144000" cy="459638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133994" y="45186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What’s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499616"/>
            <a:ext cx="8606672" cy="5129785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b="1" dirty="0" smtClean="0">
                <a:solidFill>
                  <a:srgbClr val="0000FF"/>
                </a:solidFill>
                <a:latin typeface="Cambria" pitchFamily="18" charset="0"/>
              </a:rPr>
              <a:t>S</a:t>
            </a:r>
            <a:r>
              <a:rPr lang="en-US" sz="2200" dirty="0" smtClean="0">
                <a:latin typeface="Cambria" pitchFamily="18" charset="0"/>
              </a:rPr>
              <a:t>earch </a:t>
            </a:r>
            <a:r>
              <a:rPr lang="en-US" sz="2200" b="1" dirty="0" smtClean="0">
                <a:solidFill>
                  <a:srgbClr val="0000FF"/>
                </a:solidFill>
                <a:latin typeface="Cambria" pitchFamily="18" charset="0"/>
              </a:rPr>
              <a:t>E</a:t>
            </a:r>
            <a:r>
              <a:rPr lang="en-US" sz="2200" dirty="0" smtClean="0">
                <a:latin typeface="Cambria" pitchFamily="18" charset="0"/>
              </a:rPr>
              <a:t>ngine </a:t>
            </a:r>
            <a:r>
              <a:rPr lang="en-US" sz="2200" b="1" dirty="0" smtClean="0">
                <a:solidFill>
                  <a:srgbClr val="0000FF"/>
                </a:solidFill>
                <a:latin typeface="Cambria" pitchFamily="18" charset="0"/>
              </a:rPr>
              <a:t>O</a:t>
            </a:r>
            <a:r>
              <a:rPr lang="en-US" sz="2200" dirty="0" smtClean="0">
                <a:latin typeface="Cambria" pitchFamily="18" charset="0"/>
              </a:rPr>
              <a:t>ptimization (</a:t>
            </a:r>
            <a:r>
              <a:rPr lang="en-US" sz="2200" b="1" dirty="0" smtClean="0">
                <a:solidFill>
                  <a:srgbClr val="0000FF"/>
                </a:solidFill>
                <a:latin typeface="Cambria" pitchFamily="18" charset="0"/>
              </a:rPr>
              <a:t>SEO</a:t>
            </a:r>
            <a:r>
              <a:rPr lang="en-US" sz="2200" dirty="0" smtClean="0">
                <a:latin typeface="Cambria" pitchFamily="18" charset="0"/>
              </a:rPr>
              <a:t>)</a:t>
            </a: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</a:rPr>
              <a:t>Effort to </a:t>
            </a:r>
            <a:r>
              <a:rPr lang="en-US" sz="2200" b="1" dirty="0" smtClean="0">
                <a:solidFill>
                  <a:srgbClr val="0000FF"/>
                </a:solidFill>
                <a:latin typeface="Cambria" pitchFamily="18" charset="0"/>
              </a:rPr>
              <a:t>increase rank</a:t>
            </a: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</a:rPr>
              <a:t> </a:t>
            </a:r>
            <a:r>
              <a:rPr lang="en-US" sz="2200" dirty="0" smtClean="0">
                <a:latin typeface="Cambria" pitchFamily="18" charset="0"/>
              </a:rPr>
              <a:t>in SERP</a:t>
            </a:r>
            <a:endParaRPr lang="en-US" sz="2200" dirty="0" smtClean="0">
              <a:latin typeface="Cambria" pitchFamily="18" charset="0"/>
            </a:endParaRPr>
          </a:p>
        </p:txBody>
      </p:sp>
      <p:pic>
        <p:nvPicPr>
          <p:cNvPr id="1027" name="Picture 3" descr="C:\Users\sonvq\Desktop\SE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2305" y="1"/>
            <a:ext cx="3144495" cy="1859182"/>
          </a:xfrm>
          <a:prstGeom prst="rect">
            <a:avLst/>
          </a:prstGeom>
          <a:noFill/>
        </p:spPr>
      </p:pic>
      <p:pic>
        <p:nvPicPr>
          <p:cNvPr id="1028" name="Picture 4" descr="C:\Users\sonvq\Desktop\2016-01-19_17-49-5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38528" y="2551176"/>
            <a:ext cx="5799089" cy="429628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835852"/>
            <a:ext cx="8229600" cy="5442712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https://developers.google.com/structured-data/testing-tool</a:t>
            </a:r>
            <a:r>
              <a:rPr lang="en-US" dirty="0" smtClean="0">
                <a:hlinkClick r:id="rId3"/>
              </a:rPr>
              <a:t>/</a:t>
            </a:r>
            <a:endParaRPr lang="vi-VN" dirty="0" smtClean="0"/>
          </a:p>
          <a:p>
            <a:endParaRPr lang="en-US" dirty="0"/>
          </a:p>
        </p:txBody>
      </p:sp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1327341" y="96837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Structured Data</a:t>
            </a:r>
            <a:r>
              <a:rPr lang="vi-VN" i="1" dirty="0" smtClean="0">
                <a:latin typeface="Avenir Medium"/>
              </a:rPr>
              <a:t>, </a:t>
            </a:r>
            <a:r>
              <a:rPr lang="vi-VN" b="1" i="1" dirty="0" smtClean="0">
                <a:latin typeface="Avenir Medium"/>
              </a:rPr>
              <a:t>debug</a:t>
            </a:r>
            <a:r>
              <a:rPr lang="vi-VN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pic>
        <p:nvPicPr>
          <p:cNvPr id="17410" name="Picture 2" descr="C:\Users\sonvq\Desktop\Screenshot_2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2477" y="1400087"/>
            <a:ext cx="6819963" cy="546705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21368"/>
            <a:ext cx="91440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and</a:t>
            </a:r>
            <a:r>
              <a:rPr lang="en-US" b="1" i="1" dirty="0" smtClean="0">
                <a:latin typeface="Avenir Medium"/>
              </a:rPr>
              <a:t> meaningful </a:t>
            </a:r>
            <a:r>
              <a:rPr lang="en-US" i="1" dirty="0" smtClean="0">
                <a:latin typeface="Avenir Medium"/>
              </a:rPr>
              <a:t>URL</a:t>
            </a:r>
            <a:r>
              <a:rPr lang="vi-VN" i="1" dirty="0" smtClean="0">
                <a:latin typeface="Avenir Medium"/>
              </a:rPr>
              <a:t>, why?</a:t>
            </a:r>
            <a:endParaRPr lang="en-US" dirty="0">
              <a:latin typeface="Avenir Medium"/>
            </a:endParaRPr>
          </a:p>
        </p:txBody>
      </p:sp>
      <p:pic>
        <p:nvPicPr>
          <p:cNvPr id="2050" name="Picture 2" descr="C:\Users\sonvq\Desktop\2016-01-14_18-42-3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7612" y="1841753"/>
            <a:ext cx="7686294" cy="469028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35909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and</a:t>
            </a:r>
            <a:r>
              <a:rPr lang="en-US" b="1" i="1" dirty="0" smtClean="0">
                <a:latin typeface="Avenir Medium"/>
              </a:rPr>
              <a:t> meaningful </a:t>
            </a:r>
            <a:r>
              <a:rPr lang="en-US" i="1" dirty="0" smtClean="0">
                <a:latin typeface="Avenir Medium"/>
              </a:rPr>
              <a:t>URL</a:t>
            </a:r>
            <a:endParaRPr lang="en-US" dirty="0">
              <a:latin typeface="Avenir Medium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39112"/>
            <a:ext cx="8229600" cy="4239452"/>
          </a:xfrm>
        </p:spPr>
        <p:txBody>
          <a:bodyPr/>
          <a:lstStyle/>
          <a:p>
            <a:pPr>
              <a:buNone/>
            </a:pPr>
            <a:r>
              <a:rPr lang="en-US" sz="2200" b="1" dirty="0" smtClean="0">
                <a:latin typeface="Cambria" pitchFamily="18" charset="0"/>
              </a:rPr>
              <a:t>Puppies confused</a:t>
            </a:r>
            <a:endParaRPr lang="en-US" sz="2200" b="1" dirty="0" smtClean="0">
              <a:latin typeface="Cambria" pitchFamily="18" charset="0"/>
              <a:hlinkClick r:id="rId3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  <a:hlinkClick r:id="rId3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  <a:hlinkClick r:id="rId3"/>
              </a:rPr>
              <a:t>http://mydomain.com/puppies-adorably-confused-by-rainbow</a:t>
            </a: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  <a:hlinkClick r:id="rId4"/>
              </a:rPr>
              <a:t>http://www.mydomain.com/pub/post?ID=77&amp;kw=puppies+confused</a:t>
            </a:r>
            <a:endParaRPr lang="en-US" sz="2200" dirty="0" smtClean="0">
              <a:solidFill>
                <a:srgbClr val="0000FF"/>
              </a:solidFill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solidFill>
                <a:srgbClr val="0000FF"/>
              </a:solidFill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solidFill>
                <a:srgbClr val="0000FF"/>
              </a:solidFill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  <a:hlinkClick r:id="rId5"/>
              </a:rPr>
              <a:t>http://cdn07.mydomain.cc/9rf7e2/i?HXID=iaj34089jgt30hgqa3&amp;qry=f#loaddelay</a:t>
            </a:r>
            <a:endParaRPr lang="en-US" sz="2200" dirty="0" smtClean="0">
              <a:solidFill>
                <a:srgbClr val="0000FF"/>
              </a:solidFill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solidFill>
                <a:srgbClr val="0000FF"/>
              </a:solidFill>
              <a:latin typeface="Cambria" pitchFamily="18" charset="0"/>
            </a:endParaRPr>
          </a:p>
          <a:p>
            <a:pPr>
              <a:buNone/>
            </a:pPr>
            <a:endParaRPr lang="en-US" sz="2200" b="1" dirty="0" smtClean="0">
              <a:latin typeface="Cambria" pitchFamily="18" charset="0"/>
            </a:endParaRPr>
          </a:p>
          <a:p>
            <a:pPr>
              <a:buNone/>
            </a:pPr>
            <a:endParaRPr lang="en-US" sz="2200" b="1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186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and</a:t>
            </a:r>
            <a:r>
              <a:rPr lang="en-US" b="1" i="1" dirty="0" smtClean="0">
                <a:latin typeface="Avenir Medium"/>
              </a:rPr>
              <a:t> meaningful </a:t>
            </a:r>
            <a:r>
              <a:rPr lang="en-US" i="1" dirty="0" smtClean="0">
                <a:latin typeface="Avenir Medium"/>
              </a:rPr>
              <a:t>URL</a:t>
            </a:r>
            <a:endParaRPr lang="en-US" dirty="0">
              <a:latin typeface="Avenir Medium"/>
            </a:endParaRPr>
          </a:p>
        </p:txBody>
      </p:sp>
      <p:pic>
        <p:nvPicPr>
          <p:cNvPr id="4098" name="Picture 2" descr="C:\Users\sonvq\Desktop\54daf2683e1285.94585673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6062" y="1265111"/>
            <a:ext cx="6661785" cy="5483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186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and</a:t>
            </a:r>
            <a:r>
              <a:rPr lang="en-US" b="1" i="1" dirty="0" smtClean="0">
                <a:latin typeface="Avenir Medium"/>
              </a:rPr>
              <a:t> meaningful </a:t>
            </a:r>
            <a:r>
              <a:rPr lang="en-US" i="1" dirty="0" smtClean="0">
                <a:latin typeface="Avenir Medium"/>
              </a:rPr>
              <a:t>URL</a:t>
            </a:r>
            <a:endParaRPr lang="en-US" dirty="0">
              <a:latin typeface="Avenir Medium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82880" y="1246437"/>
            <a:ext cx="8747642" cy="4525963"/>
          </a:xfrm>
        </p:spPr>
        <p:txBody>
          <a:bodyPr/>
          <a:lstStyle/>
          <a:p>
            <a:pPr>
              <a:buNone/>
            </a:pPr>
            <a:r>
              <a:rPr lang="en-US" sz="2000" b="1" i="1" dirty="0" smtClean="0">
                <a:solidFill>
                  <a:srgbClr val="00B050"/>
                </a:solidFill>
              </a:rPr>
              <a:t>Good</a:t>
            </a:r>
            <a:endParaRPr lang="en-US" sz="2000" b="1" i="1" dirty="0" smtClean="0">
              <a:solidFill>
                <a:srgbClr val="00B050"/>
              </a:solidFill>
              <a:hlinkClick r:id="rId3"/>
            </a:endParaRPr>
          </a:p>
          <a:p>
            <a:pPr>
              <a:buNone/>
            </a:pPr>
            <a:r>
              <a:rPr lang="en-US" sz="2000" i="1" dirty="0" smtClean="0">
                <a:hlinkClick r:id="rId3"/>
              </a:rPr>
              <a:t>www.example.com/topic-name</a:t>
            </a:r>
            <a:endParaRPr lang="en-US" sz="2000" i="1" dirty="0" smtClean="0"/>
          </a:p>
          <a:p>
            <a:pPr>
              <a:buNone/>
            </a:pPr>
            <a:endParaRPr lang="en-US" sz="2000" i="1" dirty="0" smtClean="0">
              <a:latin typeface="Cambria" pitchFamily="18" charset="0"/>
            </a:endParaRPr>
          </a:p>
          <a:p>
            <a:pPr>
              <a:buNone/>
            </a:pPr>
            <a:r>
              <a:rPr lang="en-US" sz="2000" b="1" i="1" dirty="0" smtClean="0">
                <a:solidFill>
                  <a:schemeClr val="accent6">
                    <a:lumMod val="50000"/>
                  </a:schemeClr>
                </a:solidFill>
                <a:latin typeface="Cambria" pitchFamily="18" charset="0"/>
              </a:rPr>
              <a:t>Bad</a:t>
            </a:r>
          </a:p>
          <a:p>
            <a:pPr>
              <a:buNone/>
            </a:pPr>
            <a:r>
              <a:rPr lang="en-US" sz="2000" i="1" dirty="0" smtClean="0">
                <a:hlinkClick r:id="rId4"/>
              </a:rPr>
              <a:t>www.example.com/?p=578544</a:t>
            </a:r>
            <a:endParaRPr lang="en-US" sz="2000" i="1" dirty="0" smtClean="0"/>
          </a:p>
          <a:p>
            <a:pPr>
              <a:buNone/>
            </a:pPr>
            <a:endParaRPr lang="en-US" sz="2000" i="1" dirty="0" smtClean="0"/>
          </a:p>
          <a:p>
            <a:pPr>
              <a:buNone/>
            </a:pPr>
            <a:r>
              <a:rPr lang="en-US" sz="2000" b="1" i="1" dirty="0" smtClean="0">
                <a:solidFill>
                  <a:srgbClr val="FF0000"/>
                </a:solidFill>
              </a:rPr>
              <a:t>Very Bad</a:t>
            </a:r>
          </a:p>
          <a:p>
            <a:pPr>
              <a:buNone/>
            </a:pPr>
            <a:r>
              <a:rPr lang="en-US" sz="2000" i="1" u="sng" dirty="0" smtClean="0">
                <a:solidFill>
                  <a:srgbClr val="0000FF"/>
                </a:solidFill>
              </a:rPr>
              <a:t>www.example.com</a:t>
            </a:r>
            <a:r>
              <a:rPr lang="en-US" sz="2000" i="1" u="sng" dirty="0" smtClean="0">
                <a:solidFill>
                  <a:srgbClr val="0000FF"/>
                </a:solidFill>
                <a:hlinkClick r:id="rId5"/>
              </a:rPr>
              <a:t>/shop/</a:t>
            </a:r>
            <a:endParaRPr lang="en-US" sz="2000" i="1" u="sng" dirty="0" smtClean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sz="2000" i="1" u="sng" dirty="0" smtClean="0">
                <a:solidFill>
                  <a:srgbClr val="0000FF"/>
                </a:solidFill>
              </a:rPr>
              <a:t>bed-bath/quilts-bedspreads?</a:t>
            </a:r>
          </a:p>
          <a:p>
            <a:pPr>
              <a:buNone/>
            </a:pPr>
            <a:r>
              <a:rPr lang="en-US" sz="2000" i="1" u="sng" dirty="0" smtClean="0">
                <a:solidFill>
                  <a:srgbClr val="0000FF"/>
                </a:solidFill>
              </a:rPr>
              <a:t>id=22748&amp;edge=hybrid&amp;</a:t>
            </a:r>
          </a:p>
          <a:p>
            <a:pPr>
              <a:buNone/>
            </a:pPr>
            <a:r>
              <a:rPr lang="en-US" sz="2000" i="1" u="sng" dirty="0" err="1" smtClean="0">
                <a:solidFill>
                  <a:srgbClr val="0000FF"/>
                </a:solidFill>
              </a:rPr>
              <a:t>cm_sp</a:t>
            </a:r>
            <a:r>
              <a:rPr lang="en-US" sz="2000" i="1" u="sng" dirty="0" smtClean="0">
                <a:solidFill>
                  <a:srgbClr val="0000FF"/>
                </a:solidFill>
              </a:rPr>
              <a:t>=</a:t>
            </a:r>
            <a:r>
              <a:rPr lang="en-US" sz="2000" i="1" u="sng" dirty="0" err="1" smtClean="0">
                <a:solidFill>
                  <a:srgbClr val="0000FF"/>
                </a:solidFill>
              </a:rPr>
              <a:t>us_catsplash_bed</a:t>
            </a:r>
            <a:r>
              <a:rPr lang="en-US" sz="2000" i="1" u="sng" dirty="0" smtClean="0">
                <a:solidFill>
                  <a:srgbClr val="0000FF"/>
                </a:solidFill>
              </a:rPr>
              <a:t>-%</a:t>
            </a:r>
          </a:p>
          <a:p>
            <a:pPr>
              <a:buNone/>
            </a:pPr>
            <a:r>
              <a:rPr lang="en-US" sz="2000" i="1" u="sng" dirty="0" smtClean="0">
                <a:solidFill>
                  <a:srgbClr val="0000FF"/>
                </a:solidFill>
              </a:rPr>
              <a:t>26-bath-_-row6-_-quilts-%</a:t>
            </a:r>
          </a:p>
          <a:p>
            <a:pPr>
              <a:buNone/>
            </a:pPr>
            <a:r>
              <a:rPr lang="en-US" sz="2000" i="1" u="sng" dirty="0" smtClean="0">
                <a:solidFill>
                  <a:srgbClr val="0000FF"/>
                </a:solidFill>
              </a:rPr>
              <a:t>26-bedspreads</a:t>
            </a:r>
          </a:p>
          <a:p>
            <a:pPr>
              <a:buNone/>
            </a:pPr>
            <a:endParaRPr lang="en-US" sz="2000" dirty="0">
              <a:latin typeface="Cambria" pitchFamily="18" charset="0"/>
            </a:endParaRPr>
          </a:p>
        </p:txBody>
      </p:sp>
      <p:pic>
        <p:nvPicPr>
          <p:cNvPr id="3076" name="Picture 4" descr="C:\Users\sonvq\Desktop\Screenshot_23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96522" y="1410331"/>
            <a:ext cx="5334000" cy="5045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5553455" y="603505"/>
            <a:ext cx="3590545" cy="5168896"/>
          </a:xfrm>
        </p:spPr>
        <p:txBody>
          <a:bodyPr/>
          <a:lstStyle/>
          <a:p>
            <a:pPr>
              <a:buNone/>
            </a:pPr>
            <a:r>
              <a:rPr lang="en-US" sz="2000" b="1" i="1" dirty="0" smtClean="0">
                <a:solidFill>
                  <a:srgbClr val="00B050"/>
                </a:solidFill>
              </a:rPr>
              <a:t>Good</a:t>
            </a:r>
          </a:p>
          <a:p>
            <a:pPr>
              <a:buNone/>
            </a:pPr>
            <a:r>
              <a:rPr lang="en-US" sz="2000" i="1" dirty="0" smtClean="0">
                <a:hlinkClick r:id="rId3"/>
              </a:rPr>
              <a:t>www.example.com/best-content</a:t>
            </a:r>
            <a:endParaRPr lang="en-US" sz="2000" i="1" dirty="0" smtClean="0"/>
          </a:p>
          <a:p>
            <a:pPr>
              <a:buNone/>
            </a:pPr>
            <a:endParaRPr lang="en-US" sz="2000" i="1" dirty="0" smtClean="0">
              <a:latin typeface="Cambria" pitchFamily="18" charset="0"/>
            </a:endParaRPr>
          </a:p>
          <a:p>
            <a:pPr>
              <a:buNone/>
            </a:pPr>
            <a:r>
              <a:rPr lang="en-US" sz="2000" b="1" i="1" dirty="0" smtClean="0">
                <a:solidFill>
                  <a:schemeClr val="accent6">
                    <a:lumMod val="50000"/>
                  </a:schemeClr>
                </a:solidFill>
                <a:latin typeface="Cambria" pitchFamily="18" charset="0"/>
              </a:rPr>
              <a:t>Bad</a:t>
            </a:r>
          </a:p>
          <a:p>
            <a:pPr>
              <a:buNone/>
            </a:pPr>
            <a:r>
              <a:rPr lang="en-US" sz="2000" i="1" dirty="0" smtClean="0">
                <a:hlinkClick r:id="rId4"/>
              </a:rPr>
              <a:t>www.example.com/sub/Bad_Link</a:t>
            </a:r>
            <a:endParaRPr lang="en-US" sz="2000" i="1" dirty="0" smtClean="0"/>
          </a:p>
          <a:p>
            <a:pPr>
              <a:buNone/>
            </a:pPr>
            <a:endParaRPr lang="en-US" sz="2000" i="1" dirty="0" smtClean="0"/>
          </a:p>
          <a:p>
            <a:pPr>
              <a:buNone/>
            </a:pPr>
            <a:endParaRPr lang="en-US" sz="2000" i="1" dirty="0" smtClean="0"/>
          </a:p>
          <a:p>
            <a:pPr>
              <a:buNone/>
            </a:pPr>
            <a:endParaRPr lang="en-US" sz="2000" i="1" dirty="0" smtClean="0"/>
          </a:p>
          <a:p>
            <a:pPr>
              <a:buNone/>
            </a:pPr>
            <a:endParaRPr lang="en-US" sz="2000" dirty="0">
              <a:latin typeface="Cambria" pitchFamily="18" charset="0"/>
            </a:endParaRPr>
          </a:p>
        </p:txBody>
      </p:sp>
      <p:pic>
        <p:nvPicPr>
          <p:cNvPr id="4098" name="Picture 2" descr="C:\Users\sonvq\Desktop\Screenshot_16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6426" y="111973"/>
            <a:ext cx="5353050" cy="6610544"/>
          </a:xfrm>
          <a:prstGeom prst="rect">
            <a:avLst/>
          </a:prstGeom>
          <a:noFill/>
        </p:spPr>
      </p:pic>
      <p:pic>
        <p:nvPicPr>
          <p:cNvPr id="4100" name="Picture 4" descr="C:\Users\sonvq\Desktop\Screenshot_18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44311" y="2632929"/>
            <a:ext cx="3575493" cy="1592141"/>
          </a:xfrm>
          <a:prstGeom prst="rect">
            <a:avLst/>
          </a:prstGeom>
          <a:noFill/>
        </p:spPr>
      </p:pic>
      <p:pic>
        <p:nvPicPr>
          <p:cNvPr id="5122" name="Picture 2" descr="C:\Users\sonvq\Desktop\54eab252178055.56686508.g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53454" y="4498146"/>
            <a:ext cx="3567279" cy="19026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onvq\Desktop\Screenshot_1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2160" y="499427"/>
            <a:ext cx="5334000" cy="6221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186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and</a:t>
            </a:r>
            <a:r>
              <a:rPr lang="en-US" b="1" i="1" dirty="0" smtClean="0">
                <a:latin typeface="Avenir Medium"/>
              </a:rPr>
              <a:t> meaningful </a:t>
            </a:r>
            <a:r>
              <a:rPr lang="en-US" i="1" dirty="0" smtClean="0">
                <a:latin typeface="Avenir Medium"/>
              </a:rPr>
              <a:t>URL</a:t>
            </a:r>
            <a:endParaRPr lang="en-US" dirty="0">
              <a:latin typeface="Avenir Medium"/>
            </a:endParaRPr>
          </a:p>
        </p:txBody>
      </p:sp>
      <p:pic>
        <p:nvPicPr>
          <p:cNvPr id="6148" name="Picture 4" descr="C:\Users\sonvq\Desktop\Screenshot_2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9783" y="1245738"/>
            <a:ext cx="6667937" cy="2000381"/>
          </a:xfrm>
          <a:prstGeom prst="rect">
            <a:avLst/>
          </a:prstGeom>
          <a:noFill/>
        </p:spPr>
      </p:pic>
      <p:pic>
        <p:nvPicPr>
          <p:cNvPr id="6149" name="Picture 5" descr="C:\Users\sonvq\Desktop\2016-01-15_8-50-5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" y="3364991"/>
            <a:ext cx="8836824" cy="336232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310896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URL (extra)</a:t>
            </a:r>
            <a:endParaRPr lang="en-US" dirty="0">
              <a:latin typeface="Avenir Medium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0876"/>
            <a:ext cx="8229600" cy="5508312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</a:rPr>
              <a:t>IP host and </a:t>
            </a: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</a:rPr>
              <a:t>domain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</a:rPr>
              <a:t>www and non-www domain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None/>
            </a:pPr>
            <a:endParaRPr lang="en-US" sz="2200" b="1" dirty="0" smtClean="0">
              <a:latin typeface="Cambria" pitchFamily="18" charset="0"/>
            </a:endParaRPr>
          </a:p>
          <a:p>
            <a:pPr>
              <a:buNone/>
            </a:pPr>
            <a:endParaRPr lang="en-US" sz="2200" b="1" dirty="0" smtClean="0">
              <a:latin typeface="Cambria" pitchFamily="18" charset="0"/>
            </a:endParaRPr>
          </a:p>
          <a:p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</a:rPr>
              <a:t>Parameter  (</a:t>
            </a: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</a:rPr>
              <a:t>URL </a:t>
            </a: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</a:rPr>
              <a:t>~ 50 </a:t>
            </a: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</a:rPr>
              <a:t>– 60 chars)</a:t>
            </a:r>
            <a:endParaRPr lang="en-US" sz="2200" dirty="0" smtClean="0">
              <a:solidFill>
                <a:srgbClr val="0000FF"/>
              </a:solidFill>
              <a:latin typeface="Cambria" pitchFamily="18" charset="0"/>
            </a:endParaRPr>
          </a:p>
        </p:txBody>
      </p:sp>
      <p:pic>
        <p:nvPicPr>
          <p:cNvPr id="3074" name="Picture 2" descr="C:\Users\sonvq\Desktop\Screenshot_2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777" y="3304905"/>
            <a:ext cx="7069137" cy="777674"/>
          </a:xfrm>
          <a:prstGeom prst="rect">
            <a:avLst/>
          </a:prstGeom>
          <a:noFill/>
        </p:spPr>
      </p:pic>
      <p:pic>
        <p:nvPicPr>
          <p:cNvPr id="3075" name="Picture 3" descr="C:\Users\sonvq\Desktop\Screenshot_2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7777" y="1597533"/>
            <a:ext cx="7069137" cy="846582"/>
          </a:xfrm>
          <a:prstGeom prst="rect">
            <a:avLst/>
          </a:prstGeom>
          <a:noFill/>
        </p:spPr>
      </p:pic>
      <p:pic>
        <p:nvPicPr>
          <p:cNvPr id="3077" name="Picture 5" descr="C:\Users\sonvq\Desktop\Screenshot_2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87777" y="5299966"/>
            <a:ext cx="5169027" cy="139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sonvq\Desktop\Screenshot_2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1157" y="1415670"/>
            <a:ext cx="5830887" cy="2414778"/>
          </a:xfrm>
          <a:prstGeom prst="rect">
            <a:avLst/>
          </a:prstGeom>
          <a:noFill/>
        </p:spPr>
      </p:pic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585216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Optimize </a:t>
            </a:r>
            <a:r>
              <a:rPr lang="en-US" i="1" dirty="0" smtClean="0">
                <a:latin typeface="Avenir Medium"/>
              </a:rPr>
              <a:t>images</a:t>
            </a:r>
            <a:endParaRPr lang="en-US" dirty="0">
              <a:latin typeface="Avenir Medium"/>
            </a:endParaRPr>
          </a:p>
        </p:txBody>
      </p:sp>
      <p:pic>
        <p:nvPicPr>
          <p:cNvPr id="1027" name="Picture 3" descr="C:\Users\sonvq\Desktop\Screenshot_2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41158" y="3739008"/>
            <a:ext cx="5830887" cy="2990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Why </a:t>
            </a:r>
            <a:r>
              <a:rPr lang="en-US" i="1" dirty="0" smtClean="0">
                <a:latin typeface="Avenir Medium"/>
              </a:rPr>
              <a:t>SEO matter?</a:t>
            </a:r>
            <a:endParaRPr lang="en-US" dirty="0">
              <a:latin typeface="Avenir Medium"/>
            </a:endParaRPr>
          </a:p>
        </p:txBody>
      </p:sp>
      <p:pic>
        <p:nvPicPr>
          <p:cNvPr id="2050" name="Picture 2" descr="C:\Users\sonvq\Desktop\make-money-as-seo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00338" y="2670048"/>
            <a:ext cx="3285862" cy="262509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2" name="Picture 5" descr="C:\Users\sonvq\Desktop\seo-thanh-cong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4796" y="2670048"/>
            <a:ext cx="3024260" cy="262509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2054" name="Picture 6" descr="C:\Users\sonvq\Desktop\Plus__Orang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53840" y="3429000"/>
            <a:ext cx="1219200" cy="121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454034" y="621792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Optimize </a:t>
            </a:r>
            <a:r>
              <a:rPr lang="en-US" i="1" dirty="0" smtClean="0">
                <a:latin typeface="Avenir Medium"/>
              </a:rPr>
              <a:t>images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609344"/>
            <a:ext cx="8606672" cy="5020057"/>
          </a:xfrm>
        </p:spPr>
        <p:txBody>
          <a:bodyPr/>
          <a:lstStyle/>
          <a:p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Alt text </a:t>
            </a:r>
            <a:r>
              <a:rPr lang="en-US" sz="2200" dirty="0" smtClean="0">
                <a:latin typeface="Cambria" pitchFamily="18" charset="0"/>
              </a:rPr>
              <a:t>(important for crawlers), Title, Name, Caption ~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16</a:t>
            </a:r>
            <a:r>
              <a:rPr lang="en-US" sz="2200" dirty="0" smtClean="0">
                <a:latin typeface="Cambria" pitchFamily="18" charset="0"/>
              </a:rPr>
              <a:t> words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File size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File as small as possible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Resize image before show</a:t>
            </a:r>
            <a:endParaRPr lang="en-US" sz="2200" dirty="0" smtClean="0">
              <a:latin typeface="Cambria" pitchFamily="18" charset="0"/>
            </a:endParaRPr>
          </a:p>
        </p:txBody>
      </p:sp>
      <p:pic>
        <p:nvPicPr>
          <p:cNvPr id="8197" name="Picture 5" descr="C:\Users\sonvq\Desktop\Untitled2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8147" y="3800094"/>
            <a:ext cx="3762375" cy="2838450"/>
          </a:xfrm>
          <a:prstGeom prst="rect">
            <a:avLst/>
          </a:prstGeom>
          <a:noFill/>
        </p:spPr>
      </p:pic>
      <p:pic>
        <p:nvPicPr>
          <p:cNvPr id="1027" name="Picture 3" descr="C:\Users\sonvq\Desktop\Screenshot_2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6690" y="4994068"/>
            <a:ext cx="4736592" cy="1635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1028" name="Picture 4" descr="C:\Users\sonvq\Desktop\Screenshot_2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2250" y="2164842"/>
            <a:ext cx="8697913" cy="12367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Sitemap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Bounce Rate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000" dirty="0" smtClean="0"/>
              <a:t>What is it?</a:t>
            </a:r>
          </a:p>
          <a:p>
            <a:r>
              <a:rPr lang="en-US" sz="2000" dirty="0" smtClean="0"/>
              <a:t>How to fix?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777240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Best practice </a:t>
            </a:r>
            <a:r>
              <a:rPr lang="en-US" i="1" dirty="0" smtClean="0">
                <a:latin typeface="Avenir Medium"/>
              </a:rPr>
              <a:t>(</a:t>
            </a:r>
            <a:r>
              <a:rPr lang="en-US" i="1" dirty="0" err="1" smtClean="0">
                <a:latin typeface="Avenir Medium"/>
              </a:rPr>
              <a:t>MetaTag</a:t>
            </a:r>
            <a:r>
              <a:rPr lang="en-US" i="1" dirty="0" smtClean="0">
                <a:latin typeface="Avenir Medium"/>
              </a:rPr>
              <a:t>)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746504"/>
            <a:ext cx="8606672" cy="4882897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Don’t</a:t>
            </a:r>
            <a:r>
              <a:rPr lang="en-US" sz="2200" dirty="0" smtClean="0">
                <a:latin typeface="Cambria" pitchFamily="18" charset="0"/>
              </a:rPr>
              <a:t> put too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long/short</a:t>
            </a:r>
            <a:r>
              <a:rPr lang="en-US" sz="2200" dirty="0" smtClean="0">
                <a:latin typeface="Cambria" pitchFamily="18" charset="0"/>
              </a:rPr>
              <a:t> title and meta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Avoid missing/duplicate/non-informative </a:t>
            </a:r>
            <a:r>
              <a:rPr lang="en-US" sz="2200" dirty="0" smtClean="0">
                <a:latin typeface="Cambria" pitchFamily="18" charset="0"/>
              </a:rPr>
              <a:t>title and meta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</p:txBody>
      </p:sp>
      <p:pic>
        <p:nvPicPr>
          <p:cNvPr id="4099" name="Picture 3" descr="C:\Users\sonvq\Desktop\Untitl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2390" y="3154680"/>
            <a:ext cx="5633446" cy="349377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onvq\Desktop\Screenshot_1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7325" y="685800"/>
            <a:ext cx="7571731" cy="5980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Best practice </a:t>
            </a:r>
            <a:r>
              <a:rPr lang="en-US" i="1" dirty="0" smtClean="0">
                <a:latin typeface="Avenir Medium"/>
              </a:rPr>
              <a:t>(</a:t>
            </a:r>
            <a:r>
              <a:rPr lang="en-US" i="1" dirty="0" err="1" smtClean="0">
                <a:latin typeface="Avenir Medium"/>
              </a:rPr>
              <a:t>MetaTag</a:t>
            </a:r>
            <a:r>
              <a:rPr lang="en-US" i="1" dirty="0" smtClean="0">
                <a:latin typeface="Avenir Medium"/>
              </a:rPr>
              <a:t>)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</a:rPr>
              <a:t>Keyword and description tag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aren’t</a:t>
            </a:r>
            <a:r>
              <a:rPr lang="en-US" sz="2200" dirty="0" smtClean="0">
                <a:latin typeface="Cambria" pitchFamily="18" charset="0"/>
              </a:rPr>
              <a:t> do much, but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attract</a:t>
            </a:r>
            <a:r>
              <a:rPr lang="en-US" sz="2200" dirty="0" smtClean="0">
                <a:latin typeface="Cambria" pitchFamily="18" charset="0"/>
              </a:rPr>
              <a:t> visitor</a:t>
            </a: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b="1" dirty="0" smtClean="0">
                <a:latin typeface="Cambria" pitchFamily="18" charset="0"/>
              </a:rPr>
              <a:t>Robots</a:t>
            </a:r>
            <a:r>
              <a:rPr lang="en-US" sz="2200" dirty="0" smtClean="0">
                <a:latin typeface="Cambria" pitchFamily="18" charset="0"/>
              </a:rPr>
              <a:t> - Indication to SE crawlers (robots/bots)</a:t>
            </a:r>
          </a:p>
          <a:p>
            <a:pPr lvl="1"/>
            <a:r>
              <a:rPr lang="en-US" sz="2200" dirty="0" smtClean="0">
                <a:latin typeface="Cambria" pitchFamily="18" charset="0"/>
              </a:rPr>
              <a:t>index/</a:t>
            </a:r>
            <a:r>
              <a:rPr lang="en-US" sz="2200" dirty="0" err="1" smtClean="0">
                <a:latin typeface="Cambria" pitchFamily="18" charset="0"/>
              </a:rPr>
              <a:t>noindex</a:t>
            </a:r>
            <a:endParaRPr lang="en-US" sz="2200" dirty="0" smtClean="0">
              <a:latin typeface="Cambria" pitchFamily="18" charset="0"/>
            </a:endParaRPr>
          </a:p>
          <a:p>
            <a:pPr lvl="1"/>
            <a:r>
              <a:rPr lang="en-US" sz="2200" dirty="0" smtClean="0">
                <a:latin typeface="Cambria" pitchFamily="18" charset="0"/>
              </a:rPr>
              <a:t>follow/</a:t>
            </a:r>
            <a:r>
              <a:rPr lang="en-US" sz="2200" dirty="0" err="1" smtClean="0">
                <a:latin typeface="Cambria" pitchFamily="18" charset="0"/>
              </a:rPr>
              <a:t>nofollow</a:t>
            </a:r>
            <a:endParaRPr lang="en-US" sz="22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Tool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  <a:hlinkClick r:id="rId3"/>
              </a:rPr>
              <a:t>Google Webmaster Tool</a:t>
            </a:r>
            <a:endParaRPr lang="en-US" sz="22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  <a:hlinkClick r:id="rId4"/>
              </a:rPr>
              <a:t>Structured Data Testing Tool</a:t>
            </a:r>
            <a:endParaRPr lang="en-US" sz="22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  <a:hlinkClick r:id="rId5"/>
              </a:rPr>
              <a:t>Facebook Debugger </a:t>
            </a:r>
            <a:r>
              <a:rPr lang="en-US" sz="2200" dirty="0" smtClean="0">
                <a:latin typeface="Cambria" pitchFamily="18" charset="0"/>
                <a:hlinkClick r:id="rId5"/>
              </a:rPr>
              <a:t>Tool</a:t>
            </a:r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  <a:hlinkClick r:id="rId6"/>
              </a:rPr>
              <a:t>http://seositecheckup.com</a:t>
            </a:r>
            <a:r>
              <a:rPr lang="en-US" sz="2200" dirty="0" smtClean="0">
                <a:latin typeface="Cambria" pitchFamily="18" charset="0"/>
                <a:hlinkClick r:id="rId6"/>
              </a:rPr>
              <a:t>/</a:t>
            </a:r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b="1" i="1" dirty="0" err="1" smtClean="0">
                <a:latin typeface="Avenir Medium"/>
              </a:rPr>
              <a:t>Wordpress</a:t>
            </a:r>
            <a:r>
              <a:rPr lang="en-US" b="1" i="1" dirty="0" smtClean="0">
                <a:latin typeface="Avenir Medium"/>
              </a:rPr>
              <a:t> </a:t>
            </a:r>
            <a:r>
              <a:rPr lang="en-US" i="1" dirty="0" smtClean="0">
                <a:latin typeface="Avenir Medium"/>
              </a:rPr>
              <a:t>(</a:t>
            </a:r>
            <a:r>
              <a:rPr lang="en-US" i="1" dirty="0" err="1" smtClean="0">
                <a:latin typeface="Avenir Medium"/>
              </a:rPr>
              <a:t>plugin</a:t>
            </a:r>
            <a:r>
              <a:rPr lang="en-US" i="1" dirty="0" smtClean="0">
                <a:latin typeface="Avenir Medium"/>
              </a:rPr>
              <a:t>)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  <a:hlinkClick r:id="rId3"/>
              </a:rPr>
              <a:t>Yoast SEO</a:t>
            </a:r>
            <a:endParaRPr lang="en-US" sz="2200" dirty="0" smtClean="0">
              <a:latin typeface="Cambria" pitchFamily="18" charset="0"/>
            </a:endParaRPr>
          </a:p>
          <a:p>
            <a:pPr lvl="1"/>
            <a:endParaRPr lang="en-US" sz="2000" dirty="0" smtClean="0">
              <a:latin typeface="Cambria" pitchFamily="18" charset="0"/>
            </a:endParaRPr>
          </a:p>
          <a:p>
            <a:pPr lvl="1"/>
            <a:endParaRPr lang="en-US" dirty="0" smtClean="0">
              <a:latin typeface="Cambria" pitchFamily="18" charset="0"/>
            </a:endParaRPr>
          </a:p>
          <a:p>
            <a:pPr lvl="1"/>
            <a:endParaRPr lang="en-US" sz="2000" dirty="0" smtClean="0">
              <a:latin typeface="Cambria" pitchFamily="18" charset="0"/>
            </a:endParaRPr>
          </a:p>
          <a:p>
            <a:pPr lvl="1"/>
            <a:endParaRPr lang="en-US" sz="20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  <a:hlinkClick r:id="rId4"/>
              </a:rPr>
              <a:t>All in One SEO Pack</a:t>
            </a:r>
            <a:endParaRPr lang="en-US" sz="2200" dirty="0" smtClean="0">
              <a:latin typeface="Cambria" pitchFamily="18" charset="0"/>
            </a:endParaRPr>
          </a:p>
          <a:p>
            <a:pPr lvl="1"/>
            <a:endParaRPr lang="en-US" sz="2000" dirty="0" smtClean="0">
              <a:latin typeface="Cambria" pitchFamily="18" charset="0"/>
            </a:endParaRPr>
          </a:p>
          <a:p>
            <a:pPr>
              <a:buNone/>
            </a:pPr>
            <a:endParaRPr lang="en-US" sz="2000" dirty="0" smtClean="0">
              <a:latin typeface="Cambria" pitchFamily="18" charset="0"/>
            </a:endParaRPr>
          </a:p>
        </p:txBody>
      </p:sp>
      <p:pic>
        <p:nvPicPr>
          <p:cNvPr id="7170" name="Picture 2" descr="C:\Users\sonvq\Desktop\Screenshot_16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53594" y="4257675"/>
            <a:ext cx="4267200" cy="2371725"/>
          </a:xfrm>
          <a:prstGeom prst="rect">
            <a:avLst/>
          </a:prstGeom>
          <a:noFill/>
        </p:spPr>
      </p:pic>
      <p:pic>
        <p:nvPicPr>
          <p:cNvPr id="7172" name="Picture 4" descr="C:\Users\sonvq\Desktop\Screenshot_17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04932" y="2103437"/>
            <a:ext cx="3105150" cy="1381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sonvq\Desktop\Screenshot_2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60120"/>
            <a:ext cx="9125712" cy="58978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sonvq\Desktop\2016-01-12_18-27-1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06958"/>
            <a:ext cx="9134856" cy="588645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Schema.org, Structured data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itchFamily="18" charset="0"/>
              </a:rPr>
              <a:t>Open Graph</a:t>
            </a:r>
            <a:r>
              <a:rPr kumimoji="0" lang="vi-V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itchFamily="18" charset="0"/>
              </a:rPr>
              <a:t>, Twitter Card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itchFamily="18" charset="0"/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itchFamily="18" charset="0"/>
              </a:rPr>
              <a:t>Meta tag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itchFamily="18" charset="0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Optimize images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Optimize images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Yoast</a:t>
            </a:r>
            <a:r>
              <a:rPr lang="en-US" b="1" i="1" dirty="0" smtClean="0">
                <a:latin typeface="Avenir Medium"/>
              </a:rPr>
              <a:t> recommend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929385"/>
            <a:ext cx="8606672" cy="4700016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</a:rPr>
              <a:t>Easy to read (11-yr old child),  &gt; 300 words, has outbound </a:t>
            </a:r>
            <a:r>
              <a:rPr lang="en-US" sz="2200" dirty="0" smtClean="0">
                <a:latin typeface="Cambria" pitchFamily="18" charset="0"/>
              </a:rPr>
              <a:t>link</a:t>
            </a:r>
            <a:endParaRPr lang="vi-VN" sz="2200" dirty="0" smtClean="0">
              <a:latin typeface="Cambria" pitchFamily="18" charset="0"/>
            </a:endParaRPr>
          </a:p>
          <a:p>
            <a:pPr lvl="1"/>
            <a:r>
              <a:rPr lang="en-US" sz="1800" dirty="0" smtClean="0">
                <a:latin typeface="Cambria" pitchFamily="18" charset="0"/>
                <a:hlinkClick r:id="rId3"/>
              </a:rPr>
              <a:t>https://readability-score.com</a:t>
            </a:r>
            <a:r>
              <a:rPr lang="en-US" sz="1800" dirty="0" smtClean="0">
                <a:latin typeface="Cambria" pitchFamily="18" charset="0"/>
                <a:hlinkClick r:id="rId3"/>
              </a:rPr>
              <a:t>/</a:t>
            </a:r>
            <a:endParaRPr lang="vi-VN" sz="18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Title is 40 ~ 70 chars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Keyword density: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URL, </a:t>
            </a:r>
            <a:r>
              <a:rPr lang="en-US" sz="1800" dirty="0" err="1" smtClean="0">
                <a:latin typeface="Cambria" pitchFamily="18" charset="0"/>
              </a:rPr>
              <a:t>Desc</a:t>
            </a:r>
            <a:r>
              <a:rPr lang="en-US" sz="1800" dirty="0" smtClean="0">
                <a:latin typeface="Cambria" pitchFamily="18" charset="0"/>
              </a:rPr>
              <a:t>, </a:t>
            </a:r>
            <a:r>
              <a:rPr lang="en-US" sz="1800" dirty="0" err="1" smtClean="0">
                <a:latin typeface="Cambria" pitchFamily="18" charset="0"/>
              </a:rPr>
              <a:t>img’s</a:t>
            </a:r>
            <a:r>
              <a:rPr lang="en-US" sz="1800" dirty="0" smtClean="0">
                <a:latin typeface="Cambria" pitchFamily="18" charset="0"/>
              </a:rPr>
              <a:t> alt, Title at beginning, Subheadings , first &lt;p&gt;, more…</a:t>
            </a: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Never used Keyword before</a:t>
            </a:r>
          </a:p>
          <a:p>
            <a:endParaRPr lang="en-US" sz="2000" dirty="0" smtClean="0">
              <a:latin typeface="Cambria" pitchFamily="18" charset="0"/>
            </a:endParaRPr>
          </a:p>
          <a:p>
            <a:pPr>
              <a:buNone/>
            </a:pP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pPr lvl="1"/>
            <a:endParaRPr lang="en-US" sz="2000" dirty="0" smtClean="0">
              <a:latin typeface="Cambria" pitchFamily="18" charset="0"/>
            </a:endParaRPr>
          </a:p>
          <a:p>
            <a:pPr>
              <a:buNone/>
            </a:pPr>
            <a:endParaRPr lang="en-US" sz="20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Reference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000" dirty="0" smtClean="0">
                <a:latin typeface="Cambria" pitchFamily="18" charset="0"/>
                <a:hlinkClick r:id="rId3"/>
              </a:rPr>
              <a:t>http://code.lancepollard.com/complete-list-of-html-meta-tags/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4"/>
              </a:rPr>
              <a:t>http://www.wordstream.com/meta-tags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5"/>
              </a:rPr>
              <a:t>http://searchengineland.com/figz/wp-content/seloads/2013/10/nofollowtag-1000-2919.png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6"/>
              </a:rPr>
              <a:t>https://moz.com/learn/seo/meta-description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7"/>
              </a:rPr>
              <a:t>http://webmasters.stackexchange.com/questions/403/how-should-i-structure-my-urls-for-both-seo-and-localization</a:t>
            </a:r>
            <a:endParaRPr lang="en-US" sz="20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Reference (cont)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000" dirty="0" smtClean="0">
                <a:latin typeface="Cambria" pitchFamily="18" charset="0"/>
                <a:hlinkClick r:id="rId3"/>
              </a:rPr>
              <a:t>https://yoast.com/flesch-reading-ease-score/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4"/>
              </a:rPr>
              <a:t>http://www.cyberalert.com/blog/index.php/the-guide-to-creating-and-optimizing-metadata-for-seo/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5"/>
              </a:rPr>
              <a:t>http://diythemes.com/thesis/wordpress-seo-image-optimization/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6"/>
              </a:rPr>
              <a:t>http://backlinko.com/google-ranking-factors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7"/>
              </a:rPr>
              <a:t>http://www.webmarketingnow.com/tips/meta-tags-uncovered.html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Reference (cont)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000" dirty="0" smtClean="0">
                <a:latin typeface="Cambria" pitchFamily="18" charset="0"/>
                <a:hlinkClick r:id="rId3"/>
              </a:rPr>
              <a:t>http://</a:t>
            </a:r>
            <a:r>
              <a:rPr lang="en-US" sz="2000" dirty="0" smtClean="0">
                <a:latin typeface="Cambria" pitchFamily="18" charset="0"/>
                <a:hlinkClick r:id="rId3"/>
              </a:rPr>
              <a:t>schema-creator.org/event.php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4"/>
              </a:rPr>
              <a:t>http://mysiteauditor.com/blog/top-10-most-important-seo-tips-for-url-optimization</a:t>
            </a:r>
            <a:r>
              <a:rPr lang="en-US" sz="2000" dirty="0" smtClean="0">
                <a:latin typeface="Cambria" pitchFamily="18" charset="0"/>
                <a:hlinkClick r:id="rId4"/>
              </a:rPr>
              <a:t>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5"/>
              </a:rPr>
              <a:t>https://www.searchenginejournal.com/five-steps-to-seo-friendly-site-url-structure</a:t>
            </a:r>
            <a:r>
              <a:rPr lang="en-US" sz="2000" dirty="0" smtClean="0">
                <a:latin typeface="Cambria" pitchFamily="18" charset="0"/>
                <a:hlinkClick r:id="rId5"/>
              </a:rPr>
              <a:t>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6"/>
              </a:rPr>
              <a:t>http://</a:t>
            </a:r>
            <a:r>
              <a:rPr lang="en-US" sz="2000" dirty="0" smtClean="0">
                <a:latin typeface="Cambria" pitchFamily="18" charset="0"/>
                <a:hlinkClick r:id="rId6"/>
              </a:rPr>
              <a:t>www.wordtracker.com/academy/learn-seo/technical-guides/seo-clean-urls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7"/>
              </a:rPr>
              <a:t>https://</a:t>
            </a:r>
            <a:r>
              <a:rPr lang="en-US" sz="2000" dirty="0" smtClean="0">
                <a:latin typeface="Cambria" pitchFamily="18" charset="0"/>
                <a:hlinkClick r:id="rId7"/>
              </a:rPr>
              <a:t>moz.com/blog/15-seo-best-practices-for-structuring-urls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Reference (cont)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000" dirty="0" smtClean="0">
                <a:hlinkClick r:id="rId3"/>
              </a:rPr>
              <a:t>https://developers.facebook.com/tools/debug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>
                <a:hlinkClick r:id="rId4"/>
              </a:rPr>
              <a:t>http://ogp.me</a:t>
            </a:r>
            <a:r>
              <a:rPr lang="en-US" sz="2000" dirty="0" smtClean="0">
                <a:hlinkClick r:id="rId4"/>
              </a:rPr>
              <a:t>/</a:t>
            </a:r>
            <a:endParaRPr lang="vi-VN" sz="2000" dirty="0" smtClean="0"/>
          </a:p>
          <a:p>
            <a:endParaRPr lang="vi-VN" sz="2000" dirty="0" smtClean="0"/>
          </a:p>
          <a:p>
            <a:r>
              <a:rPr lang="en-US" sz="2000" dirty="0" smtClean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davidwalsh.name/twitter-cards</a:t>
            </a:r>
            <a:endParaRPr lang="vi-VN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000" y="1397000"/>
            <a:ext cx="8128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2145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64656"/>
            <a:ext cx="7772400" cy="1470025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Constantia" pitchFamily="18" charset="0"/>
              </a:rPr>
              <a:t>THANK </a:t>
            </a:r>
            <a:r>
              <a:rPr lang="en-US" sz="6000" b="1" dirty="0" smtClean="0">
                <a:solidFill>
                  <a:schemeClr val="accent6">
                    <a:lumMod val="75000"/>
                  </a:schemeClr>
                </a:solidFill>
                <a:latin typeface="Constantia" pitchFamily="18" charset="0"/>
              </a:rPr>
              <a:t>YOU!</a:t>
            </a:r>
            <a:endParaRPr lang="en-US" sz="6000" b="1" dirty="0">
              <a:solidFill>
                <a:schemeClr val="accent6">
                  <a:lumMod val="75000"/>
                </a:schemeClr>
              </a:solidFill>
              <a:latin typeface="Constant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7979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What’s </a:t>
            </a:r>
            <a:r>
              <a:rPr lang="en-US" i="1" dirty="0" smtClean="0">
                <a:latin typeface="Avenir Medium"/>
              </a:rPr>
              <a:t>Meta tag?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</a:rPr>
              <a:t>Texts tell SE about web </a:t>
            </a:r>
            <a:r>
              <a:rPr lang="en-US" sz="2200" dirty="0" smtClean="0">
                <a:latin typeface="Cambria" pitchFamily="18" charset="0"/>
              </a:rPr>
              <a:t>content</a:t>
            </a: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</a:rPr>
              <a:t>Don’t appear on page, only in code (&lt;head&gt;)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</a:rPr>
              <a:t>Several </a:t>
            </a:r>
            <a:r>
              <a:rPr lang="en-US" sz="2200" dirty="0" smtClean="0">
                <a:latin typeface="Cambria" pitchFamily="18" charset="0"/>
              </a:rPr>
              <a:t>kinds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  <a:hlinkClick r:id="rId3"/>
              </a:rPr>
              <a:t>Complete list of meta tags</a:t>
            </a:r>
            <a:endParaRPr lang="en-US" sz="2200" dirty="0" smtClean="0">
              <a:latin typeface="Cambria" pitchFamily="18" charset="0"/>
            </a:endParaRPr>
          </a:p>
        </p:txBody>
      </p:sp>
      <p:pic>
        <p:nvPicPr>
          <p:cNvPr id="2053" name="Picture 5" descr="C:\Users\sonvq\Desktop\Screenshot_1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8466" y="3726317"/>
            <a:ext cx="3804040" cy="290308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665920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How to use </a:t>
            </a:r>
            <a:r>
              <a:rPr lang="en-US" i="1" dirty="0" smtClean="0">
                <a:latin typeface="Avenir Medium"/>
              </a:rPr>
              <a:t>Meta tag?</a:t>
            </a:r>
            <a:endParaRPr lang="en-US" dirty="0">
              <a:latin typeface="Avenir Medium"/>
            </a:endParaRPr>
          </a:p>
        </p:txBody>
      </p:sp>
      <p:pic>
        <p:nvPicPr>
          <p:cNvPr id="1033" name="Picture 9" descr="C:\Users\sonvq\Desktop\Screenshot_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383" y="4733158"/>
            <a:ext cx="8858170" cy="134760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1035" name="Picture 11" descr="C:\Users\sonvq\Desktop\2016-01-12_10-01-5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383" y="1633534"/>
            <a:ext cx="8858170" cy="28512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Does</a:t>
            </a:r>
            <a:r>
              <a:rPr lang="en-US" b="1" i="1" dirty="0" smtClean="0">
                <a:latin typeface="Avenir Medium"/>
              </a:rPr>
              <a:t> </a:t>
            </a:r>
            <a:r>
              <a:rPr lang="en-US" i="1" dirty="0" smtClean="0">
                <a:latin typeface="Avenir Medium"/>
              </a:rPr>
              <a:t>Meta tag </a:t>
            </a:r>
            <a:r>
              <a:rPr lang="en-US" b="1" i="1" dirty="0" smtClean="0">
                <a:latin typeface="Avenir Medium"/>
              </a:rPr>
              <a:t>help</a:t>
            </a:r>
            <a:r>
              <a:rPr lang="en-US" i="1" dirty="0" smtClean="0">
                <a:latin typeface="Avenir Medium"/>
              </a:rPr>
              <a:t> SEO?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021141"/>
            <a:ext cx="8606672" cy="45259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</a:rPr>
              <a:t>Yes, but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not</a:t>
            </a:r>
            <a:r>
              <a:rPr lang="en-US" sz="2200" dirty="0" smtClean="0">
                <a:latin typeface="Cambria" pitchFamily="18" charset="0"/>
              </a:rPr>
              <a:t> </a:t>
            </a:r>
            <a:r>
              <a:rPr lang="en-US" sz="2200" dirty="0" smtClean="0">
                <a:latin typeface="Cambria" pitchFamily="18" charset="0"/>
              </a:rPr>
              <a:t>all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b="1" dirty="0" smtClean="0">
                <a:latin typeface="Cambria" pitchFamily="18" charset="0"/>
              </a:rPr>
              <a:t>Title</a:t>
            </a:r>
            <a:r>
              <a:rPr lang="en-US" sz="2200" dirty="0" smtClean="0">
                <a:latin typeface="Cambria" pitchFamily="18" charset="0"/>
              </a:rPr>
              <a:t> -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most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important</a:t>
            </a:r>
            <a:r>
              <a:rPr lang="en-US" sz="2200" dirty="0" smtClean="0">
                <a:latin typeface="Cambria" pitchFamily="18" charset="0"/>
              </a:rPr>
              <a:t>! ~ 55 chars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r>
              <a:rPr lang="en-US" sz="2200" b="1" dirty="0" smtClean="0">
                <a:latin typeface="Cambria" pitchFamily="18" charset="0"/>
              </a:rPr>
              <a:t>Keywords</a:t>
            </a:r>
            <a:r>
              <a:rPr lang="en-US" sz="2200" dirty="0" smtClean="0">
                <a:latin typeface="Cambria" pitchFamily="18" charset="0"/>
              </a:rPr>
              <a:t> -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doesn’t</a:t>
            </a:r>
            <a:r>
              <a:rPr lang="en-US" sz="2200" dirty="0" smtClean="0">
                <a:latin typeface="Cambria" pitchFamily="18" charset="0"/>
              </a:rPr>
              <a:t> </a:t>
            </a:r>
            <a:r>
              <a:rPr lang="en-US" sz="2200" dirty="0" smtClean="0">
                <a:latin typeface="Cambria" pitchFamily="18" charset="0"/>
              </a:rPr>
              <a:t>make much sense now</a:t>
            </a: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  <a:p>
            <a:r>
              <a:rPr lang="en-US" sz="2200" b="1" dirty="0" smtClean="0">
                <a:latin typeface="Cambria" pitchFamily="18" charset="0"/>
              </a:rPr>
              <a:t>Description</a:t>
            </a:r>
            <a:r>
              <a:rPr lang="en-US" sz="2200" dirty="0" smtClean="0">
                <a:latin typeface="Cambria" pitchFamily="18" charset="0"/>
              </a:rPr>
              <a:t> - </a:t>
            </a:r>
            <a:r>
              <a:rPr lang="en-US" sz="2200" dirty="0" smtClean="0">
                <a:latin typeface="Cambria" pitchFamily="18" charset="0"/>
              </a:rPr>
              <a:t>quite </a:t>
            </a:r>
            <a:r>
              <a:rPr lang="en-US" sz="2200" dirty="0" smtClean="0">
                <a:latin typeface="Cambria" pitchFamily="18" charset="0"/>
              </a:rPr>
              <a:t>useful,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attract visitor</a:t>
            </a:r>
            <a:r>
              <a:rPr lang="en-US" sz="2200" dirty="0" smtClean="0">
                <a:latin typeface="Cambria" pitchFamily="18" charset="0"/>
              </a:rPr>
              <a:t>, ~155 chars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b="1" dirty="0" smtClean="0">
                <a:latin typeface="Cambria" pitchFamily="18" charset="0"/>
              </a:rPr>
              <a:t>Robots</a:t>
            </a:r>
            <a:r>
              <a:rPr lang="en-US" sz="2200" dirty="0" smtClean="0">
                <a:latin typeface="Cambria" pitchFamily="18" charset="0"/>
              </a:rPr>
              <a:t> - </a:t>
            </a:r>
            <a:r>
              <a:rPr lang="en-US" sz="2200" dirty="0" smtClean="0">
                <a:latin typeface="Cambria" pitchFamily="18" charset="0"/>
              </a:rPr>
              <a:t>SE </a:t>
            </a:r>
            <a:r>
              <a:rPr lang="en-US" sz="2200" dirty="0" smtClean="0">
                <a:latin typeface="Cambria" pitchFamily="18" charset="0"/>
              </a:rPr>
              <a:t>crawlers (robots/bots)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index/</a:t>
            </a:r>
            <a:r>
              <a:rPr lang="en-US" sz="1800" dirty="0" err="1" smtClean="0">
                <a:latin typeface="Cambria" pitchFamily="18" charset="0"/>
              </a:rPr>
              <a:t>noindex</a:t>
            </a:r>
            <a:endParaRPr lang="en-US" sz="1800" dirty="0" smtClean="0">
              <a:latin typeface="Cambria" pitchFamily="18" charset="0"/>
            </a:endParaRPr>
          </a:p>
          <a:p>
            <a:pPr lvl="1"/>
            <a:r>
              <a:rPr lang="en-US" sz="1800" dirty="0" smtClean="0">
                <a:latin typeface="Cambria" pitchFamily="18" charset="0"/>
              </a:rPr>
              <a:t>follow/</a:t>
            </a:r>
            <a:r>
              <a:rPr lang="en-US" sz="1800" dirty="0" err="1" smtClean="0">
                <a:latin typeface="Cambria" pitchFamily="18" charset="0"/>
              </a:rPr>
              <a:t>nofollow</a:t>
            </a:r>
            <a:endParaRPr lang="en-US" sz="18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Meta </a:t>
            </a:r>
            <a:r>
              <a:rPr lang="en-US" b="1" i="1" dirty="0" smtClean="0">
                <a:latin typeface="Avenir Medium"/>
              </a:rPr>
              <a:t>not recommend</a:t>
            </a:r>
            <a:r>
              <a:rPr lang="en-US" i="1" dirty="0" smtClean="0">
                <a:latin typeface="Avenir Medium"/>
              </a:rPr>
              <a:t> to use</a:t>
            </a:r>
            <a:endParaRPr lang="en-US" dirty="0">
              <a:latin typeface="Avenir Medium"/>
            </a:endParaRPr>
          </a:p>
        </p:txBody>
      </p:sp>
      <p:pic>
        <p:nvPicPr>
          <p:cNvPr id="1027" name="Picture 3" descr="C:\Users\sonvq\Desktop\Screenshot_1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5171" y="2209800"/>
            <a:ext cx="8717661" cy="1447800"/>
          </a:xfrm>
          <a:prstGeom prst="rect">
            <a:avLst/>
          </a:prstGeom>
          <a:noFill/>
        </p:spPr>
      </p:pic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021141"/>
            <a:ext cx="8606672" cy="4525963"/>
          </a:xfrm>
        </p:spPr>
        <p:txBody>
          <a:bodyPr/>
          <a:lstStyle/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  <a:p>
            <a:r>
              <a:rPr lang="en-US" sz="2200" b="1" dirty="0" smtClean="0">
                <a:latin typeface="Cambria" pitchFamily="18" charset="0"/>
              </a:rPr>
              <a:t>Title &amp; Description </a:t>
            </a:r>
            <a:r>
              <a:rPr lang="en-US" sz="2200" dirty="0" smtClean="0">
                <a:latin typeface="Cambria" pitchFamily="18" charset="0"/>
              </a:rPr>
              <a:t>is enough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Google bots is </a:t>
            </a:r>
            <a:r>
              <a:rPr lang="en-US" sz="2200" b="1" dirty="0" smtClean="0">
                <a:latin typeface="Cambria" pitchFamily="18" charset="0"/>
              </a:rPr>
              <a:t>smart, </a:t>
            </a:r>
            <a:r>
              <a:rPr lang="en-US" sz="2200" dirty="0" smtClean="0">
                <a:latin typeface="Cambria" pitchFamily="18" charset="0"/>
              </a:rPr>
              <a:t>u can’t ask them what to do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186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Open Graph </a:t>
            </a:r>
            <a:r>
              <a:rPr lang="en-US" i="1" dirty="0" smtClean="0">
                <a:latin typeface="Avenir Medium"/>
              </a:rPr>
              <a:t>Meta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085149"/>
            <a:ext cx="8606672" cy="4544252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</a:rPr>
              <a:t>Enables page become </a:t>
            </a:r>
            <a:r>
              <a:rPr lang="en-US" sz="2200" dirty="0" smtClean="0">
                <a:latin typeface="Cambria" pitchFamily="18" charset="0"/>
              </a:rPr>
              <a:t>a </a:t>
            </a:r>
            <a:endParaRPr lang="en-US" sz="2200" dirty="0" smtClean="0">
              <a:latin typeface="Cambria" pitchFamily="18" charset="0"/>
            </a:endParaRPr>
          </a:p>
          <a:p>
            <a:pPr>
              <a:buNone/>
            </a:pPr>
            <a:r>
              <a:rPr lang="en-US" sz="2200" b="1" dirty="0" smtClean="0">
                <a:solidFill>
                  <a:srgbClr val="FF0000"/>
                </a:solidFill>
                <a:latin typeface="Cambria" pitchFamily="18" charset="0"/>
              </a:rPr>
              <a:t>rich</a:t>
            </a:r>
            <a:r>
              <a:rPr lang="en-US" sz="2200" dirty="0" smtClean="0">
                <a:latin typeface="Cambria" pitchFamily="18" charset="0"/>
              </a:rPr>
              <a:t> </a:t>
            </a:r>
            <a:r>
              <a:rPr lang="en-US" sz="2200" dirty="0" smtClean="0">
                <a:latin typeface="Cambria" pitchFamily="18" charset="0"/>
              </a:rPr>
              <a:t>object in a </a:t>
            </a:r>
            <a:r>
              <a:rPr lang="en-US" sz="2200" b="1" dirty="0" smtClean="0">
                <a:solidFill>
                  <a:srgbClr val="FF0000"/>
                </a:solidFill>
                <a:latin typeface="Cambria" pitchFamily="18" charset="0"/>
              </a:rPr>
              <a:t>social</a:t>
            </a:r>
            <a:r>
              <a:rPr lang="en-US" sz="2200" dirty="0" smtClean="0">
                <a:latin typeface="Cambria" pitchFamily="18" charset="0"/>
              </a:rPr>
              <a:t> graph</a:t>
            </a:r>
            <a:endParaRPr lang="en-US" sz="2200" dirty="0">
              <a:latin typeface="Cambria" pitchFamily="18" charset="0"/>
            </a:endParaRPr>
          </a:p>
        </p:txBody>
      </p:sp>
      <p:pic>
        <p:nvPicPr>
          <p:cNvPr id="6148" name="Picture 4" descr="C:\Users\sonvq\Desktop\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3428" y="-205423"/>
            <a:ext cx="2290572" cy="2290572"/>
          </a:xfrm>
          <a:prstGeom prst="rect">
            <a:avLst/>
          </a:prstGeom>
          <a:noFill/>
        </p:spPr>
      </p:pic>
      <p:pic>
        <p:nvPicPr>
          <p:cNvPr id="6149" name="Picture 5" descr="C:\Users\sonvq\Desktop\Screenshot_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36254" y="2030285"/>
            <a:ext cx="5007746" cy="468852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6150" name="Picture 6" descr="C:\Users\sonvq\Desktop\opengraphapps_nanigans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5" y="4178808"/>
            <a:ext cx="3792635" cy="2549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SOFT VIETNA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QSOFT VIETNAM.potx</Template>
  <TotalTime>34067</TotalTime>
  <Words>682</Words>
  <Application>Microsoft Office PowerPoint</Application>
  <PresentationFormat>On-screen Show (4:3)</PresentationFormat>
  <Paragraphs>294</Paragraphs>
  <Slides>46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QSOFT VIETNAM</vt:lpstr>
      <vt:lpstr>Google SEO</vt:lpstr>
      <vt:lpstr>What’s</vt:lpstr>
      <vt:lpstr>Why SEO matter?</vt:lpstr>
      <vt:lpstr>SEO, how?</vt:lpstr>
      <vt:lpstr>What’s Meta tag?</vt:lpstr>
      <vt:lpstr>How to use Meta tag?</vt:lpstr>
      <vt:lpstr>Does Meta tag help SEO?</vt:lpstr>
      <vt:lpstr>Meta not recommend to use</vt:lpstr>
      <vt:lpstr>Open Graph Meta</vt:lpstr>
      <vt:lpstr>Open Graph Preview</vt:lpstr>
      <vt:lpstr>Open Graph, how to?</vt:lpstr>
      <vt:lpstr>Open Graph, debug, update?</vt:lpstr>
      <vt:lpstr>Open Graph, result?</vt:lpstr>
      <vt:lpstr>Twitter card overview</vt:lpstr>
      <vt:lpstr>Twitter card, how?</vt:lpstr>
      <vt:lpstr>Twitter card, debug?</vt:lpstr>
      <vt:lpstr>Twitter card, result?</vt:lpstr>
      <vt:lpstr>Schema.org, Structured Data</vt:lpstr>
      <vt:lpstr>Structured Data, how to?</vt:lpstr>
      <vt:lpstr>Structured Data, debug?</vt:lpstr>
      <vt:lpstr>Clean and meaningful URL, why?</vt:lpstr>
      <vt:lpstr>Clean and meaningful URL</vt:lpstr>
      <vt:lpstr>Clean and meaningful URL</vt:lpstr>
      <vt:lpstr>Clean and meaningful URL</vt:lpstr>
      <vt:lpstr>Slide 25</vt:lpstr>
      <vt:lpstr>Slide 26</vt:lpstr>
      <vt:lpstr>Clean and meaningful URL</vt:lpstr>
      <vt:lpstr>Clean URL (extra)</vt:lpstr>
      <vt:lpstr>Optimize images</vt:lpstr>
      <vt:lpstr>Optimize images</vt:lpstr>
      <vt:lpstr>Sitemap</vt:lpstr>
      <vt:lpstr>Bounce Rate</vt:lpstr>
      <vt:lpstr>Best practice (MetaTag)</vt:lpstr>
      <vt:lpstr>Slide 34</vt:lpstr>
      <vt:lpstr>Best practice (MetaTag)</vt:lpstr>
      <vt:lpstr>Tool</vt:lpstr>
      <vt:lpstr>Wordpress (plugin)</vt:lpstr>
      <vt:lpstr>Slide 38</vt:lpstr>
      <vt:lpstr>Slide 39</vt:lpstr>
      <vt:lpstr>Yoast recommend</vt:lpstr>
      <vt:lpstr>Reference</vt:lpstr>
      <vt:lpstr>Reference (cont)</vt:lpstr>
      <vt:lpstr>Reference (cont)</vt:lpstr>
      <vt:lpstr>Reference (cont)</vt:lpstr>
      <vt:lpstr>Slide 45</vt:lpstr>
      <vt:lpstr>THANK YOU!</vt:lpstr>
    </vt:vector>
  </TitlesOfParts>
  <Company>Lotus Mobile Software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SDK</dc:title>
  <dc:creator>Dung Phi</dc:creator>
  <cp:lastModifiedBy>sonvq</cp:lastModifiedBy>
  <cp:revision>1952</cp:revision>
  <cp:lastPrinted>2015-01-26T06:13:35Z</cp:lastPrinted>
  <dcterms:created xsi:type="dcterms:W3CDTF">2011-07-05T15:47:08Z</dcterms:created>
  <dcterms:modified xsi:type="dcterms:W3CDTF">2016-01-23T00:49:53Z</dcterms:modified>
</cp:coreProperties>
</file>